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33" r:id="rId2"/>
    <p:sldMasterId id="2147483752" r:id="rId3"/>
    <p:sldMasterId id="2147483780" r:id="rId4"/>
  </p:sldMasterIdLst>
  <p:notesMasterIdLst>
    <p:notesMasterId r:id="rId45"/>
  </p:notesMasterIdLst>
  <p:sldIdLst>
    <p:sldId id="256" r:id="rId5"/>
    <p:sldId id="257" r:id="rId6"/>
    <p:sldId id="260" r:id="rId7"/>
    <p:sldId id="261" r:id="rId8"/>
    <p:sldId id="262" r:id="rId9"/>
    <p:sldId id="263" r:id="rId10"/>
    <p:sldId id="264" r:id="rId11"/>
    <p:sldId id="265" r:id="rId12"/>
    <p:sldId id="266" r:id="rId13"/>
    <p:sldId id="267" r:id="rId14"/>
    <p:sldId id="268" r:id="rId15"/>
    <p:sldId id="269" r:id="rId16"/>
    <p:sldId id="306" r:id="rId17"/>
    <p:sldId id="272" r:id="rId18"/>
    <p:sldId id="304" r:id="rId19"/>
    <p:sldId id="305" r:id="rId20"/>
    <p:sldId id="309" r:id="rId21"/>
    <p:sldId id="273" r:id="rId22"/>
    <p:sldId id="274" r:id="rId23"/>
    <p:sldId id="275" r:id="rId24"/>
    <p:sldId id="307" r:id="rId25"/>
    <p:sldId id="308" r:id="rId26"/>
    <p:sldId id="278" r:id="rId27"/>
    <p:sldId id="280" r:id="rId28"/>
    <p:sldId id="281" r:id="rId29"/>
    <p:sldId id="282" r:id="rId30"/>
    <p:sldId id="283" r:id="rId31"/>
    <p:sldId id="284" r:id="rId32"/>
    <p:sldId id="285" r:id="rId33"/>
    <p:sldId id="286" r:id="rId34"/>
    <p:sldId id="303" r:id="rId35"/>
    <p:sldId id="288" r:id="rId36"/>
    <p:sldId id="301" r:id="rId37"/>
    <p:sldId id="302" r:id="rId38"/>
    <p:sldId id="290" r:id="rId39"/>
    <p:sldId id="292" r:id="rId40"/>
    <p:sldId id="293" r:id="rId41"/>
    <p:sldId id="294" r:id="rId42"/>
    <p:sldId id="295" r:id="rId43"/>
    <p:sldId id="29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710" autoAdjust="0"/>
  </p:normalViewPr>
  <p:slideViewPr>
    <p:cSldViewPr snapToGrid="0">
      <p:cViewPr varScale="1">
        <p:scale>
          <a:sx n="61" d="100"/>
          <a:sy n="61" d="100"/>
        </p:scale>
        <p:origin x="144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tx1">
                    <a:lumMod val="50000"/>
                  </a:schemeClr>
                </a:solidFill>
                <a:latin typeface="+mn-lt"/>
                <a:ea typeface="+mn-ea"/>
                <a:cs typeface="+mn-cs"/>
              </a:defRPr>
            </a:pPr>
            <a:r>
              <a:rPr lang="en-US" sz="2400" dirty="0" err="1">
                <a:solidFill>
                  <a:schemeClr val="tx1">
                    <a:lumMod val="50000"/>
                  </a:schemeClr>
                </a:solidFill>
              </a:rPr>
              <a:t>JetStream</a:t>
            </a:r>
            <a:r>
              <a:rPr lang="en-US" sz="2400" dirty="0">
                <a:solidFill>
                  <a:schemeClr val="tx1">
                    <a:lumMod val="50000"/>
                  </a:schemeClr>
                </a:solidFill>
              </a:rPr>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50000"/>
                </a:schemeClr>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val>
            <c:numRef>
              <c:f>Sheet1!$B$2:$B$5</c:f>
              <c:numCache>
                <c:formatCode>General</c:formatCode>
                <c:ptCount val="4"/>
                <c:pt idx="0">
                  <c:v>96</c:v>
                </c:pt>
                <c:pt idx="1">
                  <c:v>148</c:v>
                </c:pt>
                <c:pt idx="2">
                  <c:v>136</c:v>
                </c:pt>
                <c:pt idx="3">
                  <c:v>123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Higher is better</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Internet Explorer 11</c:v>
                      </c:pt>
                      <c:pt idx="1">
                        <c:v>Microsoft Edge</c:v>
                      </c:pt>
                      <c:pt idx="2">
                        <c:v>Chrome Canary 43.0.2369.0</c:v>
                      </c:pt>
                      <c:pt idx="3">
                        <c:v>Firefox Alpha 40.0a1(04-14)</c:v>
                      </c:pt>
                    </c:strCache>
                  </c:strRef>
                </c15:cat>
              </c15:filteredCategoryTitle>
            </c:ex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100"/>
        <c:axId val="611370856"/>
        <c:axId val="611369288"/>
      </c:barChart>
      <c:catAx>
        <c:axId val="61137085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611369288"/>
        <c:crosses val="autoZero"/>
        <c:auto val="1"/>
        <c:lblAlgn val="ctr"/>
        <c:lblOffset val="100"/>
        <c:noMultiLvlLbl val="0"/>
      </c:catAx>
      <c:valAx>
        <c:axId val="611369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61137085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tx1">
                    <a:lumMod val="50000"/>
                  </a:schemeClr>
                </a:solidFill>
                <a:latin typeface="+mn-lt"/>
                <a:ea typeface="+mn-ea"/>
                <a:cs typeface="+mn-cs"/>
              </a:defRPr>
            </a:pPr>
            <a:r>
              <a:rPr lang="en-US" sz="2400" dirty="0" smtClean="0">
                <a:solidFill>
                  <a:schemeClr val="tx1">
                    <a:lumMod val="50000"/>
                  </a:schemeClr>
                </a:solidFill>
              </a:rPr>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50000"/>
                </a:schemeClr>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val>
            <c:numRef>
              <c:f>Sheet1!$B$2:$B$5</c:f>
              <c:numCache>
                <c:formatCode>General</c:formatCode>
                <c:ptCount val="4"/>
                <c:pt idx="0">
                  <c:v>10247</c:v>
                </c:pt>
                <c:pt idx="1">
                  <c:v>21854</c:v>
                </c:pt>
                <c:pt idx="2">
                  <c:v>21014</c:v>
                </c:pt>
                <c:pt idx="3">
                  <c:v>19271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Higher is better</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Internet Explorer 11</c:v>
                      </c:pt>
                      <c:pt idx="1">
                        <c:v>Microsoft Edge</c:v>
                      </c:pt>
                      <c:pt idx="2">
                        <c:v>Chrome Canary 43.0.2369.0</c:v>
                      </c:pt>
                      <c:pt idx="3">
                        <c:v>Firefox Alpha 40.0a1(04-14)</c:v>
                      </c:pt>
                    </c:strCache>
                  </c:strRef>
                </c15:cat>
              </c15:filteredCategoryTitle>
            </c:ex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27"/>
        <c:axId val="611378696"/>
        <c:axId val="611379088"/>
      </c:barChart>
      <c:catAx>
        <c:axId val="61137869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611379088"/>
        <c:crosses val="autoZero"/>
        <c:auto val="1"/>
        <c:lblAlgn val="ctr"/>
        <c:lblOffset val="100"/>
        <c:noMultiLvlLbl val="0"/>
      </c:catAx>
      <c:valAx>
        <c:axId val="61137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61137869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BADB5-9422-489C-99FF-DB702C69DA85}" type="datetimeFigureOut">
              <a:rPr lang="en-US" smtClean="0"/>
              <a:t>9/2/2015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8B971-3C4A-4CD6-BC8F-E4161C3147AE}" type="slidenum">
              <a:rPr lang="en-US" smtClean="0"/>
              <a:t>‹#›</a:t>
            </a:fld>
            <a:endParaRPr lang="en-US"/>
          </a:p>
        </p:txBody>
      </p:sp>
    </p:spTree>
    <p:extLst>
      <p:ext uri="{BB962C8B-B14F-4D97-AF65-F5344CB8AC3E}">
        <p14:creationId xmlns:p14="http://schemas.microsoft.com/office/powerpoint/2010/main" val="220142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start by talking about the web engine, Microsoft Edge.</a:t>
            </a:r>
          </a:p>
          <a:p>
            <a:r>
              <a:rPr lang="en-GB" dirty="0" smtClean="0"/>
              <a:t>Edge is at the heart of our</a:t>
            </a:r>
            <a:r>
              <a:rPr lang="en-GB" baseline="0" dirty="0" smtClean="0"/>
              <a:t> web platform, both in displaying web content but also at the heart of web apps.</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a:t>
            </a:fld>
            <a:endParaRPr lang="en-US"/>
          </a:p>
        </p:txBody>
      </p:sp>
    </p:spTree>
    <p:extLst>
      <p:ext uri="{BB962C8B-B14F-4D97-AF65-F5344CB8AC3E}">
        <p14:creationId xmlns:p14="http://schemas.microsoft.com/office/powerpoint/2010/main" val="1521243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same time, other approaches were being followed elsewhere in the industry.</a:t>
            </a:r>
          </a:p>
          <a:p>
            <a:r>
              <a:rPr lang="en-US" dirty="0" smtClean="0"/>
              <a:t>This table represents all the different browser versions, and in the same timeframe that IE went from IE 1 to IE 11, Chrome for example went through very many versions, from version 1 to version 40.</a:t>
            </a:r>
          </a:p>
          <a:p>
            <a:r>
              <a:rPr lang="en-US" dirty="0" smtClean="0"/>
              <a:t>The only difference is that with each new version, they removed support for the previous version. They did not support backwards compatibility, so that with the release of a new version, perhaps some feature from</a:t>
            </a:r>
            <a:r>
              <a:rPr lang="en-US" baseline="0" dirty="0" smtClean="0"/>
              <a:t> earlier gets removed, and some websites that used it get broken. But that’s considered OK and how the web should work with a modern browser.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11</a:t>
            </a:fld>
            <a:endParaRPr lang="en-US"/>
          </a:p>
        </p:txBody>
      </p:sp>
    </p:spTree>
    <p:extLst>
      <p:ext uri="{BB962C8B-B14F-4D97-AF65-F5344CB8AC3E}">
        <p14:creationId xmlns:p14="http://schemas.microsoft.com/office/powerpoint/2010/main" val="2025556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this produced some issues as well.</a:t>
            </a:r>
          </a:p>
          <a:p>
            <a:r>
              <a:rPr lang="en-US" baseline="0" dirty="0" smtClean="0"/>
              <a:t>With IE we had problems, because the web developer had to support IE6, IE7, IE8 and so on.</a:t>
            </a:r>
          </a:p>
          <a:p>
            <a:r>
              <a:rPr lang="en-US" baseline="0" dirty="0" smtClean="0"/>
              <a:t>But with Chromium for example, a very widely used browser on the mobile side, they had their own problems. As you can see here, the number of different versions of chromium that are out there in the wild at any particular time can be high, as they could  not control which versions of the browser is being used on all the different devices out there. So you get a lot of fragmentation.</a:t>
            </a:r>
          </a:p>
          <a:p>
            <a:endParaRPr lang="en-US" baseline="0" dirty="0" smtClean="0"/>
          </a:p>
          <a:p>
            <a:r>
              <a:rPr lang="en-US" baseline="0" dirty="0" smtClean="0"/>
              <a:t>So this was a problem for IE, and a problem for all modern browser vendors.</a:t>
            </a:r>
            <a:endParaRPr lang="en-US" baseline="0" dirty="0" smtClean="0"/>
          </a:p>
        </p:txBody>
      </p:sp>
      <p:sp>
        <p:nvSpPr>
          <p:cNvPr id="4" name="Slide Number Placeholder 3"/>
          <p:cNvSpPr>
            <a:spLocks noGrp="1"/>
          </p:cNvSpPr>
          <p:nvPr>
            <p:ph type="sldNum" sz="quarter" idx="10"/>
          </p:nvPr>
        </p:nvSpPr>
        <p:spPr/>
        <p:txBody>
          <a:bodyPr/>
          <a:lstStyle/>
          <a:p>
            <a:fld id="{71FCF601-5692-4552-92BF-17CDB2B92DB0}" type="slidenum">
              <a:rPr lang="en-US" smtClean="0"/>
              <a:t>12</a:t>
            </a:fld>
            <a:endParaRPr lang="en-US"/>
          </a:p>
        </p:txBody>
      </p:sp>
    </p:spTree>
    <p:extLst>
      <p:ext uri="{BB962C8B-B14F-4D97-AF65-F5344CB8AC3E}">
        <p14:creationId xmlns:p14="http://schemas.microsoft.com/office/powerpoint/2010/main" val="370029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now to the present day and the introduction of Microsoft Edge.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13</a:t>
            </a:fld>
            <a:endParaRPr lang="en-US"/>
          </a:p>
        </p:txBody>
      </p:sp>
    </p:spTree>
    <p:extLst>
      <p:ext uri="{BB962C8B-B14F-4D97-AF65-F5344CB8AC3E}">
        <p14:creationId xmlns:p14="http://schemas.microsoft.com/office/powerpoint/2010/main" val="3319533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 difference with Microsoft Edge is that it has an engine that is always up to date.</a:t>
            </a:r>
          </a:p>
          <a:p>
            <a:r>
              <a:rPr lang="en-US" dirty="0" smtClean="0"/>
              <a:t>IE11 will still be available for those</a:t>
            </a:r>
            <a:r>
              <a:rPr lang="en-US" baseline="0" dirty="0" smtClean="0"/>
              <a:t> cases where you need to access legacy web content, or for sites that use plug-ins such as ActiveX or Silverlight.</a:t>
            </a:r>
          </a:p>
          <a:p>
            <a:r>
              <a:rPr lang="en-US" baseline="0" dirty="0" smtClean="0"/>
              <a:t>But for the modern web, for the most up to date features such as HTML5, ECMAScript 6 and CSS3 or 4, you’ll want to use Edge.</a:t>
            </a:r>
          </a:p>
          <a:p>
            <a:endParaRPr lang="en-US" baseline="0" dirty="0" smtClean="0"/>
          </a:p>
          <a:p>
            <a:endParaRPr lang="en-US" baseline="0" dirty="0" smtClean="0"/>
          </a:p>
          <a:p>
            <a:r>
              <a:rPr lang="en-US" baseline="0" dirty="0" smtClean="0"/>
              <a:t>And we will always keep it up to date – we call it ‘Evergreen’.</a:t>
            </a:r>
          </a:p>
          <a:p>
            <a:r>
              <a:rPr lang="en-US" baseline="0" dirty="0" smtClean="0"/>
              <a:t>So this makes things easier for the web developer. If you want to create a website, you just </a:t>
            </a:r>
            <a:r>
              <a:rPr lang="en-US" baseline="0" dirty="0" err="1" smtClean="0"/>
              <a:t>arget</a:t>
            </a:r>
            <a:r>
              <a:rPr lang="en-US" baseline="0" dirty="0" smtClean="0"/>
              <a:t> the latest versions of Firefox, Chrome and Edge</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14</a:t>
            </a:fld>
            <a:endParaRPr lang="en-US">
              <a:solidFill>
                <a:prstClr val="black"/>
              </a:solidFill>
              <a:latin typeface="Arial"/>
            </a:endParaRPr>
          </a:p>
        </p:txBody>
      </p:sp>
    </p:spTree>
    <p:extLst>
      <p:ext uri="{BB962C8B-B14F-4D97-AF65-F5344CB8AC3E}">
        <p14:creationId xmlns:p14="http://schemas.microsoft.com/office/powerpoint/2010/main" val="3529129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9/2/2015 8:05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3561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9/2/2015 8:05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617592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18</a:t>
            </a:fld>
            <a:endParaRPr lang="en-US"/>
          </a:p>
        </p:txBody>
      </p:sp>
    </p:spTree>
    <p:extLst>
      <p:ext uri="{BB962C8B-B14F-4D97-AF65-F5344CB8AC3E}">
        <p14:creationId xmlns:p14="http://schemas.microsoft.com/office/powerpoint/2010/main" val="220322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19</a:t>
            </a:fld>
            <a:endParaRPr lang="en-US"/>
          </a:p>
        </p:txBody>
      </p:sp>
    </p:spTree>
    <p:extLst>
      <p:ext uri="{BB962C8B-B14F-4D97-AF65-F5344CB8AC3E}">
        <p14:creationId xmlns:p14="http://schemas.microsoft.com/office/powerpoint/2010/main" val="1519598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14DE012-27DE-48E9-8428-035E3204BAFC}" type="slidenum">
              <a:rPr lang="en-US" smtClean="0"/>
              <a:t>20</a:t>
            </a:fld>
            <a:endParaRPr lang="en-US"/>
          </a:p>
        </p:txBody>
      </p:sp>
    </p:spTree>
    <p:extLst>
      <p:ext uri="{BB962C8B-B14F-4D97-AF65-F5344CB8AC3E}">
        <p14:creationId xmlns:p14="http://schemas.microsoft.com/office/powerpoint/2010/main" val="260639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9/2/2015 8:05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1672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44 Billion</a:t>
            </a:r>
            <a:r>
              <a:rPr lang="en-US" baseline="0" dirty="0" smtClean="0"/>
              <a:t> web sites out there, so when you set out to build a web browser, you have to aim to support all 44 Billion of those websites. This is why creating a great web browser is actually pretty hard.</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3</a:t>
            </a:fld>
            <a:endParaRPr lang="en-US"/>
          </a:p>
        </p:txBody>
      </p:sp>
    </p:spTree>
    <p:extLst>
      <p:ext uri="{BB962C8B-B14F-4D97-AF65-F5344CB8AC3E}">
        <p14:creationId xmlns:p14="http://schemas.microsoft.com/office/powerpoint/2010/main" val="49694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14DE012-27DE-48E9-8428-035E3204BAFC}" type="slidenum">
              <a:rPr lang="en-US" smtClean="0"/>
              <a:t>23</a:t>
            </a:fld>
            <a:endParaRPr lang="en-US"/>
          </a:p>
        </p:txBody>
      </p:sp>
    </p:spTree>
    <p:extLst>
      <p:ext uri="{BB962C8B-B14F-4D97-AF65-F5344CB8AC3E}">
        <p14:creationId xmlns:p14="http://schemas.microsoft.com/office/powerpoint/2010/main" val="909483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24</a:t>
            </a:fld>
            <a:endParaRPr lang="en-US"/>
          </a:p>
        </p:txBody>
      </p:sp>
    </p:spTree>
    <p:extLst>
      <p:ext uri="{BB962C8B-B14F-4D97-AF65-F5344CB8AC3E}">
        <p14:creationId xmlns:p14="http://schemas.microsoft.com/office/powerpoint/2010/main" val="3567714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80490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26</a:t>
            </a:fld>
            <a:endParaRPr lang="en-US"/>
          </a:p>
        </p:txBody>
      </p:sp>
    </p:spTree>
    <p:extLst>
      <p:ext uri="{BB962C8B-B14F-4D97-AF65-F5344CB8AC3E}">
        <p14:creationId xmlns:p14="http://schemas.microsoft.com/office/powerpoint/2010/main" val="3415542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27</a:t>
            </a:fld>
            <a:endParaRPr lang="en-US"/>
          </a:p>
        </p:txBody>
      </p:sp>
    </p:spTree>
    <p:extLst>
      <p:ext uri="{BB962C8B-B14F-4D97-AF65-F5344CB8AC3E}">
        <p14:creationId xmlns:p14="http://schemas.microsoft.com/office/powerpoint/2010/main" val="4195667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28</a:t>
            </a:fld>
            <a:endParaRPr lang="en-US"/>
          </a:p>
        </p:txBody>
      </p:sp>
    </p:spTree>
    <p:extLst>
      <p:ext uri="{BB962C8B-B14F-4D97-AF65-F5344CB8AC3E}">
        <p14:creationId xmlns:p14="http://schemas.microsoft.com/office/powerpoint/2010/main" val="1491037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29</a:t>
            </a:fld>
            <a:endParaRPr lang="en-US"/>
          </a:p>
        </p:txBody>
      </p:sp>
    </p:spTree>
    <p:extLst>
      <p:ext uri="{BB962C8B-B14F-4D97-AF65-F5344CB8AC3E}">
        <p14:creationId xmlns:p14="http://schemas.microsoft.com/office/powerpoint/2010/main" val="1636237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30</a:t>
            </a:fld>
            <a:endParaRPr lang="en-US"/>
          </a:p>
        </p:txBody>
      </p:sp>
    </p:spTree>
    <p:extLst>
      <p:ext uri="{BB962C8B-B14F-4D97-AF65-F5344CB8AC3E}">
        <p14:creationId xmlns:p14="http://schemas.microsoft.com/office/powerpoint/2010/main" val="3085459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32</a:t>
            </a:fld>
            <a:endParaRPr lang="en-US"/>
          </a:p>
        </p:txBody>
      </p:sp>
    </p:spTree>
    <p:extLst>
      <p:ext uri="{BB962C8B-B14F-4D97-AF65-F5344CB8AC3E}">
        <p14:creationId xmlns:p14="http://schemas.microsoft.com/office/powerpoint/2010/main" val="1305147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Arial" panose="020B0604020202020204" pitchFamily="34" charset="0"/>
              <a:buNone/>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9/2/2015 8:05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64126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big number: there</a:t>
            </a:r>
            <a:r>
              <a:rPr lang="en-US" baseline="0" dirty="0" smtClean="0"/>
              <a:t> are trillions of URLs that our Bing web crawlers visit literally every day, in order to ensure that our new web browser is compatible with the world wide web.</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4</a:t>
            </a:fld>
            <a:endParaRPr lang="en-US"/>
          </a:p>
        </p:txBody>
      </p:sp>
    </p:spTree>
    <p:extLst>
      <p:ext uri="{BB962C8B-B14F-4D97-AF65-F5344CB8AC3E}">
        <p14:creationId xmlns:p14="http://schemas.microsoft.com/office/powerpoint/2010/main" val="2992871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1FCF601-5692-4552-92BF-17CDB2B92DB0}" type="slidenum">
              <a:rPr lang="en-US" smtClean="0"/>
              <a:t>36</a:t>
            </a:fld>
            <a:endParaRPr lang="en-US"/>
          </a:p>
        </p:txBody>
      </p:sp>
    </p:spTree>
    <p:extLst>
      <p:ext uri="{BB962C8B-B14F-4D97-AF65-F5344CB8AC3E}">
        <p14:creationId xmlns:p14="http://schemas.microsoft.com/office/powerpoint/2010/main" val="2498835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37</a:t>
            </a:fld>
            <a:endParaRPr lang="en-US"/>
          </a:p>
        </p:txBody>
      </p:sp>
    </p:spTree>
    <p:extLst>
      <p:ext uri="{BB962C8B-B14F-4D97-AF65-F5344CB8AC3E}">
        <p14:creationId xmlns:p14="http://schemas.microsoft.com/office/powerpoint/2010/main" val="2821441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38</a:t>
            </a:fld>
            <a:endParaRPr lang="en-US"/>
          </a:p>
        </p:txBody>
      </p:sp>
    </p:spTree>
    <p:extLst>
      <p:ext uri="{BB962C8B-B14F-4D97-AF65-F5344CB8AC3E}">
        <p14:creationId xmlns:p14="http://schemas.microsoft.com/office/powerpoint/2010/main" val="352263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Before we talk some more about Microsoft Edge,</a:t>
            </a:r>
            <a:r>
              <a:rPr lang="en-US" baseline="0" dirty="0" smtClean="0"/>
              <a:t> let’s take a look at the history behind it.</a:t>
            </a:r>
          </a:p>
          <a:p>
            <a:pPr marL="0" indent="0">
              <a:buFont typeface="Arial" panose="020B0604020202020204" pitchFamily="34" charset="0"/>
              <a:buNone/>
            </a:pPr>
            <a:r>
              <a:rPr lang="en-US" baseline="0" dirty="0" smtClean="0"/>
              <a:t>We released the first version of Internet Explorer in 1995 along with Windows 95.</a:t>
            </a:r>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5</a:t>
            </a:fld>
            <a:endParaRPr lang="en-US">
              <a:solidFill>
                <a:prstClr val="black"/>
              </a:solidFill>
              <a:latin typeface="Arial"/>
            </a:endParaRPr>
          </a:p>
        </p:txBody>
      </p:sp>
    </p:spTree>
    <p:extLst>
      <p:ext uri="{BB962C8B-B14F-4D97-AF65-F5344CB8AC3E}">
        <p14:creationId xmlns:p14="http://schemas.microsoft.com/office/powerpoint/2010/main" val="422245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This was followed by a number of other versions until we got to IE6, which was the first version to have the dual engine, in other words the document type.</a:t>
            </a:r>
          </a:p>
          <a:p>
            <a:pPr marL="0" indent="0">
              <a:buFont typeface="Arial" panose="020B0604020202020204" pitchFamily="34" charset="0"/>
              <a:buNone/>
            </a:pPr>
            <a:r>
              <a:rPr lang="en-US" baseline="0" dirty="0" smtClean="0"/>
              <a:t>At this time the goal was to maintain backwards compatibility with what we had before, and at the same time introduce new features.</a:t>
            </a:r>
          </a:p>
          <a:p>
            <a:pPr marL="0" indent="0">
              <a:buFont typeface="Arial" panose="020B0604020202020204" pitchFamily="34" charset="0"/>
              <a:buNone/>
            </a:pPr>
            <a:r>
              <a:rPr lang="en-US" baseline="0" dirty="0" smtClean="0"/>
              <a:t>So this is where we introduced the DOCTYPE, which you can think of as a big IF inside your code. If you are in Quirks mode you get the new features, and if you are in Strict mode, you are compatible with what we had before.</a:t>
            </a: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6</a:t>
            </a:fld>
            <a:endParaRPr lang="en-US">
              <a:solidFill>
                <a:prstClr val="black"/>
              </a:solidFill>
              <a:latin typeface="Arial"/>
            </a:endParaRPr>
          </a:p>
        </p:txBody>
      </p:sp>
    </p:spTree>
    <p:extLst>
      <p:ext uri="{BB962C8B-B14F-4D97-AF65-F5344CB8AC3E}">
        <p14:creationId xmlns:p14="http://schemas.microsoft.com/office/powerpoint/2010/main" val="1961811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This was a time when the pace of change of the web was not as great as it is today.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So we stuck with IE6 for quite a while, and then eventually released IE7 and then IE8.</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At that time it was considered OK for the browser to effectively support three different modes: the IE5 Quirks mode, IE7 mode and IE8 mode.</a:t>
            </a: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7</a:t>
            </a:fld>
            <a:endParaRPr lang="en-US">
              <a:solidFill>
                <a:prstClr val="black"/>
              </a:solidFill>
              <a:latin typeface="Arial"/>
            </a:endParaRPr>
          </a:p>
        </p:txBody>
      </p:sp>
    </p:spTree>
    <p:extLst>
      <p:ext uri="{BB962C8B-B14F-4D97-AF65-F5344CB8AC3E}">
        <p14:creationId xmlns:p14="http://schemas.microsoft.com/office/powerpoint/2010/main" val="148309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With IE9, we introduced a fourth engine, supporting many new features such as HTML5, SVG, </a:t>
            </a:r>
            <a:r>
              <a:rPr lang="en-US" dirty="0" err="1" smtClean="0"/>
              <a:t>EcmaScript</a:t>
            </a:r>
            <a:r>
              <a:rPr lang="en-US" baseline="0" dirty="0" smtClean="0"/>
              <a:t> 5.</a:t>
            </a:r>
          </a:p>
          <a:p>
            <a:pPr marL="0" indent="0">
              <a:buFont typeface="Arial" panose="020B0604020202020204" pitchFamily="34" charset="0"/>
              <a:buNone/>
            </a:pPr>
            <a:r>
              <a:rPr lang="en-US" baseline="0" dirty="0" smtClean="0"/>
              <a:t>By this time, your website code began to getting a little bit untidy, with if IE5…. If IE7…  If IE8…. If IE9….</a:t>
            </a: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301989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But the approach now was the same as it had always been – provide backward compatibility with what had been before, but also introduce a new version supporting new features.</a:t>
            </a: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9</a:t>
            </a:fld>
            <a:endParaRPr lang="en-US">
              <a:solidFill>
                <a:prstClr val="black"/>
              </a:solidFill>
              <a:latin typeface="Arial"/>
            </a:endParaRPr>
          </a:p>
        </p:txBody>
      </p:sp>
    </p:spTree>
    <p:extLst>
      <p:ext uri="{BB962C8B-B14F-4D97-AF65-F5344CB8AC3E}">
        <p14:creationId xmlns:p14="http://schemas.microsoft.com/office/powerpoint/2010/main" val="232621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And guess what, by the time we got to IE11, we realized that we </a:t>
            </a:r>
            <a:r>
              <a:rPr lang="en-US" u="sng" dirty="0" smtClean="0"/>
              <a:t>had</a:t>
            </a:r>
            <a:r>
              <a:rPr lang="en-US" dirty="0" smtClean="0"/>
              <a:t> to do something.</a:t>
            </a:r>
          </a:p>
          <a:p>
            <a:pPr marL="0" indent="0">
              <a:buFont typeface="Arial" panose="020B0604020202020204" pitchFamily="34" charset="0"/>
              <a:buNone/>
            </a:pPr>
            <a:r>
              <a:rPr lang="en-US" dirty="0" smtClean="0"/>
              <a:t>The approach we had been</a:t>
            </a:r>
            <a:r>
              <a:rPr lang="en-US" baseline="0" dirty="0" smtClean="0"/>
              <a:t> following has by now resulted in 8 engines inside IE and this approach is just not viable anymore.</a:t>
            </a:r>
            <a:endParaRPr lang="en-US" dirty="0" smtClean="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10</a:t>
            </a:fld>
            <a:endParaRPr lang="en-US">
              <a:solidFill>
                <a:prstClr val="black"/>
              </a:solidFill>
              <a:latin typeface="Arial"/>
            </a:endParaRPr>
          </a:p>
        </p:txBody>
      </p:sp>
    </p:spTree>
    <p:extLst>
      <p:ext uri="{BB962C8B-B14F-4D97-AF65-F5344CB8AC3E}">
        <p14:creationId xmlns:p14="http://schemas.microsoft.com/office/powerpoint/2010/main" val="333546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799738" y="42459"/>
            <a:ext cx="592525" cy="592609"/>
          </a:xfrm>
          <a:prstGeom prst="rect">
            <a:avLst/>
          </a:prstGeom>
        </p:spPr>
      </p:pic>
      <p:pic>
        <p:nvPicPr>
          <p:cNvPr id="30" name="Picture 29"/>
          <p:cNvPicPr>
            <a:picLocks noChangeAspect="1"/>
          </p:cNvPicPr>
          <p:nvPr/>
        </p:nvPicPr>
        <p:blipFill>
          <a:blip r:embed="rId4"/>
          <a:stretch>
            <a:fillRect/>
          </a:stretch>
        </p:blipFill>
        <p:spPr>
          <a:xfrm>
            <a:off x="2294330" y="2933315"/>
            <a:ext cx="7658499" cy="1395862"/>
          </a:xfrm>
          <a:prstGeom prst="rect">
            <a:avLst/>
          </a:prstGeom>
        </p:spPr>
      </p:pic>
      <p:sp>
        <p:nvSpPr>
          <p:cNvPr id="33" name="Rectangle 32"/>
          <p:cNvSpPr/>
          <p:nvPr/>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8394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9" name="Rectangle 2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4719360"/>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0" name="Rectangle 19"/>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08038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25745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047907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smtClean="0"/>
              <a:t>Author’s Name</a:t>
            </a:r>
          </a:p>
          <a:p>
            <a:pPr lvl="0"/>
            <a:r>
              <a:rPr lang="en-US" dirty="0" smtClean="0"/>
              <a:t>Title</a:t>
            </a:r>
          </a:p>
        </p:txBody>
      </p:sp>
      <p:pic>
        <p:nvPicPr>
          <p:cNvPr id="5" name="Picture 4"/>
          <p:cNvPicPr>
            <a:picLocks noChangeAspect="1"/>
          </p:cNvPicPr>
          <p:nvPr/>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4094681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0014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32376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953521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646070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87107097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smtClean="0"/>
              <a:t>Speaker Name</a:t>
            </a:r>
          </a:p>
        </p:txBody>
      </p:sp>
      <p:grpSp>
        <p:nvGrpSpPr>
          <p:cNvPr id="3" name="Group 4"/>
          <p:cNvGrpSpPr>
            <a:grpSpLocks noChangeAspect="1"/>
          </p:cNvGrpSpPr>
          <p:nvPr/>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4090222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3146991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2853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6937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6" indent="0">
              <a:buNone/>
              <a:defRPr/>
            </a:lvl3pPr>
            <a:lvl4pPr marL="448151" indent="0">
              <a:buNone/>
              <a:defRPr/>
            </a:lvl4pPr>
            <a:lvl5pPr marL="67222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871938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74714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3466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07787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50" y="1447801"/>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6685494"/>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139722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370090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7315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147031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8585" y="6121376"/>
            <a:ext cx="1254995" cy="26913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328272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55249534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15428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361274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12724048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508651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82224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14962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092921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493776"/>
            <a:ext cx="4114839" cy="364224"/>
          </a:xfrm>
          <a:prstGeom prst="rect">
            <a:avLst/>
          </a:prstGeom>
        </p:spPr>
        <p:txBody>
          <a:bodyPr/>
          <a:lstStyle/>
          <a:p>
            <a:r>
              <a:rPr lang="en-US">
                <a:solidFill>
                  <a:srgbClr val="FFFFFF"/>
                </a:solidFill>
              </a:rPr>
              <a:t>Microsoft Confidential I Windows 10 Consumer Storybook v1.0_June 26</a:t>
            </a:r>
            <a:endParaRPr lang="en-US" dirty="0">
              <a:solidFill>
                <a:srgbClr val="FFFFFF"/>
              </a:solidFill>
            </a:endParaRPr>
          </a:p>
        </p:txBody>
      </p:sp>
      <p:sp>
        <p:nvSpPr>
          <p:cNvPr id="5" name="Slide Number Placeholder 4"/>
          <p:cNvSpPr>
            <a:spLocks noGrp="1"/>
          </p:cNvSpPr>
          <p:nvPr>
            <p:ph type="sldNum" sz="quarter" idx="11"/>
          </p:nvPr>
        </p:nvSpPr>
        <p:spPr>
          <a:xfrm>
            <a:off x="9449812" y="6493776"/>
            <a:ext cx="2742188" cy="364224"/>
          </a:xfrm>
          <a:prstGeom prst="rect">
            <a:avLst/>
          </a:prstGeom>
        </p:spPr>
        <p:txBody>
          <a:bodyPr/>
          <a:lstStyle/>
          <a:p>
            <a:fld id="{6503E857-4F15-4ECA-BD4D-D22AAAB9E67A}" type="slidenum">
              <a:rPr lang="en-US">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13847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367624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smtClean="0">
                <a:solidFill>
                  <a:srgbClr val="FFFFFF"/>
                </a:solidFill>
              </a:rPr>
              <a:t>Microsoft Confidential I Windows 10 Consumer Storybook v1.0_June 26</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8198398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08875273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3641238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65521389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3693371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698951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0611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013804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068133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6353116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p:nvPicPr>
        <p:blipFill>
          <a:blip r:embed="rId2"/>
          <a:stretch>
            <a:fillRect/>
          </a:stretch>
        </p:blipFill>
        <p:spPr>
          <a:xfrm>
            <a:off x="-5377" y="2915308"/>
            <a:ext cx="897489" cy="897615"/>
          </a:xfrm>
          <a:prstGeom prst="rect">
            <a:avLst/>
          </a:prstGeom>
        </p:spPr>
      </p:pic>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330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7787289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519229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48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6175202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372282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804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308385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723214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92226317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04013951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smtClean="0"/>
              <a:t>Section title</a:t>
            </a:r>
            <a:endParaRPr lang="en-US" dirty="0"/>
          </a:p>
        </p:txBody>
      </p:sp>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91397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51699765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Tree>
    <p:extLst>
      <p:ext uri="{BB962C8B-B14F-4D97-AF65-F5344CB8AC3E}">
        <p14:creationId xmlns:p14="http://schemas.microsoft.com/office/powerpoint/2010/main" val="12861479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9784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39271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86085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6818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712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328718793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503662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192"/>
            <a:fld id="{9AAD0FE5-47C4-46FC-B421-E2D3ED8258F4}" type="datetimeFigureOut">
              <a:rPr lang="en-US">
                <a:solidFill>
                  <a:srgbClr val="FFFFFF"/>
                </a:solidFill>
              </a:rPr>
              <a:pPr defTabSz="914192"/>
              <a:t>9/2/2015</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192"/>
            <a:fld id="{7F4BE8D0-8C10-430C-83AF-D2FA413D68AB}" type="slidenum">
              <a:rPr lang="en-US">
                <a:solidFill>
                  <a:srgbClr val="FFFFFF"/>
                </a:solidFill>
              </a:rPr>
              <a:pPr defTabSz="914192"/>
              <a:t>‹#›</a:t>
            </a:fld>
            <a:endParaRPr lang="en-US">
              <a:solidFill>
                <a:srgbClr val="FFFFFF"/>
              </a:solidFill>
            </a:endParaRPr>
          </a:p>
        </p:txBody>
      </p:sp>
    </p:spTree>
    <p:extLst>
      <p:ext uri="{BB962C8B-B14F-4D97-AF65-F5344CB8AC3E}">
        <p14:creationId xmlns:p14="http://schemas.microsoft.com/office/powerpoint/2010/main" val="1005711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42374161"/>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347081547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154120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55731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701951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756102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601359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252738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8306166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0034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092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4"/>
          <p:cNvGrpSpPr>
            <a:grpSpLocks noChangeAspect="1"/>
          </p:cNvGrpSpPr>
          <p:nvPr/>
        </p:nvGrpSpPr>
        <p:grpSpPr bwMode="auto">
          <a:xfrm>
            <a:off x="10313555" y="6327230"/>
            <a:ext cx="1475366" cy="269276"/>
            <a:chOff x="6627" y="4065"/>
            <a:chExt cx="948" cy="173"/>
          </a:xfrm>
        </p:grpSpPr>
        <p:sp>
          <p:nvSpPr>
            <p:cNvPr id="5"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8"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Rectangle 1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219229"/>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504808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289918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057100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618871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326924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72782676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17733857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5854390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33333"/>
              </a:solidFill>
            </a:endParaRPr>
          </a:p>
        </p:txBody>
      </p:sp>
    </p:spTree>
    <p:extLst>
      <p:ext uri="{BB962C8B-B14F-4D97-AF65-F5344CB8AC3E}">
        <p14:creationId xmlns:p14="http://schemas.microsoft.com/office/powerpoint/2010/main" val="436959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76266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grpSp>
        <p:nvGrpSpPr>
          <p:cNvPr id="21" name="Group 4"/>
          <p:cNvGrpSpPr>
            <a:grpSpLocks noChangeAspect="1"/>
          </p:cNvGrpSpPr>
          <p:nvPr/>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8130239"/>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65065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1342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831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9832482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98215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81125045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image" Target="../media/image13.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3.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image" Target="../media/image13.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hidden="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r>
              <a:rPr lang="en-US" sz="1765" dirty="0">
                <a:solidFill>
                  <a:srgbClr val="00BCF2"/>
                </a:solidFill>
              </a:rPr>
              <a:t> </a:t>
            </a:r>
          </a:p>
        </p:txBody>
      </p:sp>
    </p:spTree>
    <p:extLst>
      <p:ext uri="{BB962C8B-B14F-4D97-AF65-F5344CB8AC3E}">
        <p14:creationId xmlns:p14="http://schemas.microsoft.com/office/powerpoint/2010/main" val="2086208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 id="2147483681" r:id="rId20"/>
    <p:sldLayoutId id="2147483682" r:id="rId21"/>
    <p:sldLayoutId id="2147483683" r:id="rId22"/>
    <p:sldLayoutId id="2147483684" r:id="rId23"/>
    <p:sldLayoutId id="2147483748" r:id="rId24"/>
    <p:sldLayoutId id="2147483749" r:id="rId25"/>
    <p:sldLayoutId id="2147483750" r:id="rId26"/>
    <p:sldLayoutId id="2147483751" r:id="rId27"/>
    <p:sldLayoutId id="2147483808"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9396000" y="2845599"/>
            <a:ext cx="6497930" cy="713342"/>
          </a:xfrm>
          <a:prstGeom prst="rect">
            <a:avLst/>
          </a:prstGeom>
        </p:spPr>
      </p:pic>
    </p:spTree>
    <p:extLst>
      <p:ext uri="{BB962C8B-B14F-4D97-AF65-F5344CB8AC3E}">
        <p14:creationId xmlns:p14="http://schemas.microsoft.com/office/powerpoint/2010/main" val="413444832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9596943"/>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6074955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hyperlink" Target="http://dev.windows.com/" TargetMode="External"/><Relationship Id="rId2" Type="http://schemas.openxmlformats.org/officeDocument/2006/relationships/hyperlink" Target="http://dev.modern.ie/" TargetMode="External"/><Relationship Id="rId1" Type="http://schemas.openxmlformats.org/officeDocument/2006/relationships/slideLayout" Target="../slideLayouts/slideLayout16.xml"/><Relationship Id="rId6" Type="http://schemas.openxmlformats.org/officeDocument/2006/relationships/hyperlink" Target="http://blogs.windows.com/buildingapps/2015/07/06/project-westminster-in-a-nutshell/" TargetMode="External"/><Relationship Id="rId5" Type="http://schemas.openxmlformats.org/officeDocument/2006/relationships/hyperlink" Target="http://www.manifoldjs.com/" TargetMode="External"/><Relationship Id="rId4" Type="http://schemas.openxmlformats.org/officeDocument/2006/relationships/hyperlink" Target="http://aka.ms/cordov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1760"/>
            <a:ext cx="6276530" cy="1717896"/>
          </a:xfrm>
        </p:spPr>
        <p:txBody>
          <a:bodyPr>
            <a:normAutofit/>
          </a:bodyPr>
          <a:lstStyle/>
          <a:p>
            <a:r>
              <a:rPr lang="en-US" dirty="0"/>
              <a:t>Microsoft Edge and</a:t>
            </a:r>
            <a:br>
              <a:rPr lang="en-US" dirty="0"/>
            </a:br>
            <a:r>
              <a:rPr lang="en-US" dirty="0"/>
              <a:t>Web App Platform</a:t>
            </a:r>
            <a:endParaRPr lang="en-US" sz="3200" dirty="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90900" y="0"/>
            <a:ext cx="8801100" cy="6858000"/>
          </a:xfrm>
          <a:prstGeom prst="rect">
            <a:avLst/>
          </a:prstGeom>
        </p:spPr>
      </p:pic>
      <p:sp>
        <p:nvSpPr>
          <p:cNvPr id="4" name="Text Placeholder 3"/>
          <p:cNvSpPr>
            <a:spLocks noGrp="1"/>
          </p:cNvSpPr>
          <p:nvPr>
            <p:ph type="body" sz="quarter" idx="14"/>
          </p:nvPr>
        </p:nvSpPr>
        <p:spPr>
          <a:xfrm>
            <a:off x="252635" y="2980724"/>
            <a:ext cx="6276530" cy="1793104"/>
          </a:xfrm>
        </p:spPr>
        <p:txBody>
          <a:bodyPr/>
          <a:lstStyle/>
          <a:p>
            <a:endParaRPr lang="en-US" dirty="0"/>
          </a:p>
        </p:txBody>
      </p:sp>
    </p:spTree>
    <p:extLst>
      <p:ext uri="{BB962C8B-B14F-4D97-AF65-F5344CB8AC3E}">
        <p14:creationId xmlns:p14="http://schemas.microsoft.com/office/powerpoint/2010/main" val="276623354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64"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 name="TextBox 8"/>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grpSp>
        <p:nvGrpSpPr>
          <p:cNvPr id="39" name="Group 38"/>
          <p:cNvGrpSpPr/>
          <p:nvPr/>
        </p:nvGrpSpPr>
        <p:grpSpPr>
          <a:xfrm>
            <a:off x="1842754" y="1336308"/>
            <a:ext cx="290847" cy="290899"/>
            <a:chOff x="2240339" y="3733800"/>
            <a:chExt cx="290846" cy="290899"/>
          </a:xfrm>
        </p:grpSpPr>
        <p:sp>
          <p:nvSpPr>
            <p:cNvPr id="37" name="Oval 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38" name="TextBox 3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3</a:t>
              </a:r>
              <a:endParaRPr lang="en-US" sz="1400" dirty="0">
                <a:solidFill>
                  <a:srgbClr val="737373"/>
                </a:solidFill>
              </a:endParaRPr>
            </a:p>
          </p:txBody>
        </p:sp>
      </p:grpSp>
      <p:grpSp>
        <p:nvGrpSpPr>
          <p:cNvPr id="40" name="Group 39"/>
          <p:cNvGrpSpPr/>
          <p:nvPr/>
        </p:nvGrpSpPr>
        <p:grpSpPr>
          <a:xfrm>
            <a:off x="2362201" y="1336308"/>
            <a:ext cx="290847" cy="290899"/>
            <a:chOff x="2240339" y="3733800"/>
            <a:chExt cx="290846" cy="290899"/>
          </a:xfrm>
        </p:grpSpPr>
        <p:sp>
          <p:nvSpPr>
            <p:cNvPr id="41" name="Oval 4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42" name="TextBox 4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a:t>
              </a:r>
              <a:endParaRPr lang="en-US" sz="1400" dirty="0">
                <a:solidFill>
                  <a:srgbClr val="737373"/>
                </a:solidFill>
              </a:endParaRPr>
            </a:p>
          </p:txBody>
        </p:sp>
      </p:grpSp>
      <p:grpSp>
        <p:nvGrpSpPr>
          <p:cNvPr id="43" name="Group 42"/>
          <p:cNvGrpSpPr/>
          <p:nvPr/>
        </p:nvGrpSpPr>
        <p:grpSpPr>
          <a:xfrm>
            <a:off x="1219201" y="1336308"/>
            <a:ext cx="290847" cy="290899"/>
            <a:chOff x="2240339" y="3733800"/>
            <a:chExt cx="290846" cy="290899"/>
          </a:xfrm>
        </p:grpSpPr>
        <p:sp>
          <p:nvSpPr>
            <p:cNvPr id="44" name="Oval 4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45" name="TextBox 4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a:t>
              </a:r>
              <a:endParaRPr lang="en-US" sz="1400" dirty="0">
                <a:solidFill>
                  <a:srgbClr val="737373"/>
                </a:solidFill>
              </a:endParaRPr>
            </a:p>
          </p:txBody>
        </p:sp>
      </p:grpSp>
      <p:grpSp>
        <p:nvGrpSpPr>
          <p:cNvPr id="46" name="Group 45"/>
          <p:cNvGrpSpPr/>
          <p:nvPr/>
        </p:nvGrpSpPr>
        <p:grpSpPr>
          <a:xfrm>
            <a:off x="1385554" y="1336308"/>
            <a:ext cx="290847" cy="290899"/>
            <a:chOff x="2240339" y="3733800"/>
            <a:chExt cx="290846" cy="290899"/>
          </a:xfrm>
        </p:grpSpPr>
        <p:sp>
          <p:nvSpPr>
            <p:cNvPr id="47" name="Oval 4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48" name="TextBox 4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2</a:t>
              </a:r>
              <a:endParaRPr lang="en-US" sz="1400" dirty="0">
                <a:solidFill>
                  <a:srgbClr val="737373"/>
                </a:solidFill>
              </a:endParaRPr>
            </a:p>
          </p:txBody>
        </p:sp>
      </p:grpSp>
      <p:grpSp>
        <p:nvGrpSpPr>
          <p:cNvPr id="49" name="Group 48"/>
          <p:cNvGrpSpPr/>
          <p:nvPr/>
        </p:nvGrpSpPr>
        <p:grpSpPr>
          <a:xfrm>
            <a:off x="3300079" y="1336308"/>
            <a:ext cx="290847" cy="290899"/>
            <a:chOff x="2240339" y="3733800"/>
            <a:chExt cx="290846" cy="290899"/>
          </a:xfrm>
        </p:grpSpPr>
        <p:sp>
          <p:nvSpPr>
            <p:cNvPr id="50" name="Oval 4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51" name="TextBox 5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5.5</a:t>
              </a:r>
              <a:endParaRPr lang="en-US" sz="1400" dirty="0">
                <a:solidFill>
                  <a:srgbClr val="737373"/>
                </a:solidFill>
              </a:endParaRPr>
            </a:p>
          </p:txBody>
        </p:sp>
      </p:grpSp>
      <p:grpSp>
        <p:nvGrpSpPr>
          <p:cNvPr id="52" name="Group 51"/>
          <p:cNvGrpSpPr/>
          <p:nvPr/>
        </p:nvGrpSpPr>
        <p:grpSpPr>
          <a:xfrm>
            <a:off x="3743326" y="1336308"/>
            <a:ext cx="290847" cy="290899"/>
            <a:chOff x="2240339" y="3733800"/>
            <a:chExt cx="290846" cy="290899"/>
          </a:xfrm>
        </p:grpSpPr>
        <p:sp>
          <p:nvSpPr>
            <p:cNvPr id="53" name="Oval 5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54" name="TextBox 5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6</a:t>
              </a:r>
              <a:endParaRPr lang="en-US" sz="1400" dirty="0">
                <a:solidFill>
                  <a:srgbClr val="737373"/>
                </a:solidFill>
              </a:endParaRPr>
            </a:p>
          </p:txBody>
        </p:sp>
      </p:grpSp>
      <p:grpSp>
        <p:nvGrpSpPr>
          <p:cNvPr id="55" name="Group 54"/>
          <p:cNvGrpSpPr/>
          <p:nvPr/>
        </p:nvGrpSpPr>
        <p:grpSpPr>
          <a:xfrm>
            <a:off x="2966705" y="1336308"/>
            <a:ext cx="290847" cy="290899"/>
            <a:chOff x="2240339" y="3733800"/>
            <a:chExt cx="290846" cy="290899"/>
          </a:xfrm>
        </p:grpSpPr>
        <p:sp>
          <p:nvSpPr>
            <p:cNvPr id="56" name="Oval 5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57" name="TextBox 5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a:t>
              </a:r>
              <a:endParaRPr lang="en-US" sz="1400" dirty="0">
                <a:solidFill>
                  <a:srgbClr val="737373"/>
                </a:solidFill>
              </a:endParaRPr>
            </a:p>
          </p:txBody>
        </p:sp>
      </p:grpSp>
      <p:grpSp>
        <p:nvGrpSpPr>
          <p:cNvPr id="58" name="Group 57"/>
          <p:cNvGrpSpPr/>
          <p:nvPr/>
        </p:nvGrpSpPr>
        <p:grpSpPr>
          <a:xfrm>
            <a:off x="6567154" y="1336308"/>
            <a:ext cx="290847" cy="290899"/>
            <a:chOff x="2240339" y="3733800"/>
            <a:chExt cx="290846" cy="290899"/>
          </a:xfrm>
        </p:grpSpPr>
        <p:sp>
          <p:nvSpPr>
            <p:cNvPr id="59" name="Oval 5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0" name="TextBox 5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7</a:t>
              </a:r>
              <a:endParaRPr lang="en-US" sz="1400" dirty="0">
                <a:solidFill>
                  <a:srgbClr val="737373"/>
                </a:solidFill>
              </a:endParaRPr>
            </a:p>
          </p:txBody>
        </p:sp>
      </p:grpSp>
      <p:grpSp>
        <p:nvGrpSpPr>
          <p:cNvPr id="61" name="Group 60"/>
          <p:cNvGrpSpPr/>
          <p:nvPr/>
        </p:nvGrpSpPr>
        <p:grpSpPr>
          <a:xfrm>
            <a:off x="8243554" y="1336308"/>
            <a:ext cx="290847" cy="290899"/>
            <a:chOff x="2240339" y="3733800"/>
            <a:chExt cx="290846" cy="290899"/>
          </a:xfrm>
        </p:grpSpPr>
        <p:sp>
          <p:nvSpPr>
            <p:cNvPr id="62" name="Oval 6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3" name="TextBox 6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8</a:t>
              </a:r>
              <a:endParaRPr lang="en-US" sz="1400" dirty="0">
                <a:solidFill>
                  <a:srgbClr val="737373"/>
                </a:solidFill>
              </a:endParaRPr>
            </a:p>
          </p:txBody>
        </p:sp>
      </p:grpSp>
      <p:grpSp>
        <p:nvGrpSpPr>
          <p:cNvPr id="76" name="Group 75"/>
          <p:cNvGrpSpPr/>
          <p:nvPr/>
        </p:nvGrpSpPr>
        <p:grpSpPr>
          <a:xfrm>
            <a:off x="2671430" y="1336308"/>
            <a:ext cx="290847" cy="290899"/>
            <a:chOff x="2240339" y="3733800"/>
            <a:chExt cx="290846" cy="290899"/>
          </a:xfrm>
        </p:grpSpPr>
        <p:sp>
          <p:nvSpPr>
            <p:cNvPr id="77" name="Oval 7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8" name="TextBox 7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4.x</a:t>
              </a:r>
              <a:endParaRPr lang="en-US" sz="1400" dirty="0">
                <a:solidFill>
                  <a:srgbClr val="737373"/>
                </a:solidFill>
              </a:endParaRPr>
            </a:p>
          </p:txBody>
        </p:sp>
      </p:grpSp>
      <p:grpSp>
        <p:nvGrpSpPr>
          <p:cNvPr id="98" name="Group 97"/>
          <p:cNvGrpSpPr/>
          <p:nvPr/>
        </p:nvGrpSpPr>
        <p:grpSpPr>
          <a:xfrm>
            <a:off x="3733800" y="2617425"/>
            <a:ext cx="4571264" cy="3835155"/>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grpSp>
      <p:sp>
        <p:nvSpPr>
          <p:cNvPr id="107" name="Rectangle 106"/>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08" name="TextBox 107"/>
          <p:cNvSpPr txBox="1"/>
          <p:nvPr/>
        </p:nvSpPr>
        <p:spPr>
          <a:xfrm>
            <a:off x="3902189" y="3124200"/>
            <a:ext cx="4235168" cy="400110"/>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4038601" y="3650277"/>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IE5</a:t>
            </a:r>
            <a:r>
              <a:rPr lang="en-US" sz="2000" dirty="0">
                <a:solidFill>
                  <a:srgbClr val="737373"/>
                </a:solidFill>
                <a:cs typeface="Segoe UI Light" panose="020B0502040204020203" pitchFamily="34" charset="0"/>
              </a:rPr>
              <a:t> </a:t>
            </a:r>
          </a:p>
          <a:p>
            <a:pPr algn="ctr" defTabSz="914377"/>
            <a:r>
              <a:rPr lang="en-US" sz="1400" dirty="0">
                <a:solidFill>
                  <a:srgbClr val="737373"/>
                </a:solidFill>
                <a:cs typeface="Segoe UI Light" panose="020B0502040204020203" pitchFamily="34" charset="0"/>
              </a:rPr>
              <a:t>Quirks</a:t>
            </a:r>
          </a:p>
        </p:txBody>
      </p:sp>
      <p:sp>
        <p:nvSpPr>
          <p:cNvPr id="109" name="Rectangle 108"/>
          <p:cNvSpPr/>
          <p:nvPr/>
        </p:nvSpPr>
        <p:spPr>
          <a:xfrm>
            <a:off x="5066525" y="3650277"/>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IE7</a:t>
            </a:r>
            <a:r>
              <a:rPr lang="en-US" sz="2000" dirty="0">
                <a:solidFill>
                  <a:srgbClr val="737373"/>
                </a:solidFill>
                <a:cs typeface="Segoe UI Light" panose="020B0502040204020203" pitchFamily="34" charset="0"/>
              </a:rPr>
              <a:t> </a:t>
            </a:r>
            <a:endParaRPr lang="en-US" sz="1051" dirty="0">
              <a:solidFill>
                <a:srgbClr val="737373"/>
              </a:solidFill>
              <a:cs typeface="Segoe UI Light" panose="020B0502040204020203" pitchFamily="34" charset="0"/>
            </a:endParaRPr>
          </a:p>
          <a:p>
            <a:pPr algn="ctr" defTabSz="914377"/>
            <a:r>
              <a:rPr lang="en-US" sz="1000" dirty="0" err="1">
                <a:solidFill>
                  <a:srgbClr val="737373"/>
                </a:solidFill>
                <a:cs typeface="Segoe UI Light" panose="020B0502040204020203" pitchFamily="34" charset="0"/>
              </a:rPr>
              <a:t>Compat</a:t>
            </a:r>
            <a:r>
              <a:rPr lang="en-US" sz="1000" dirty="0">
                <a:solidFill>
                  <a:srgbClr val="737373"/>
                </a:solidFill>
                <a:cs typeface="Segoe UI Light" panose="020B0502040204020203" pitchFamily="34" charset="0"/>
              </a:rPr>
              <a:t> View</a:t>
            </a:r>
          </a:p>
        </p:txBody>
      </p:sp>
      <p:sp>
        <p:nvSpPr>
          <p:cNvPr id="110" name="Rectangle 109"/>
          <p:cNvSpPr/>
          <p:nvPr/>
        </p:nvSpPr>
        <p:spPr>
          <a:xfrm>
            <a:off x="6102553" y="3650277"/>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IE8</a:t>
            </a:r>
          </a:p>
          <a:p>
            <a:pPr algn="ctr" defTabSz="914377"/>
            <a:r>
              <a:rPr lang="en-US" sz="1051" dirty="0">
                <a:solidFill>
                  <a:srgbClr val="737373"/>
                </a:solidFill>
                <a:cs typeface="Segoe UI Light" panose="020B0502040204020203" pitchFamily="34" charset="0"/>
              </a:rPr>
              <a:t>Standards Mode</a:t>
            </a:r>
          </a:p>
        </p:txBody>
      </p:sp>
      <p:grpSp>
        <p:nvGrpSpPr>
          <p:cNvPr id="65" name="Group 64"/>
          <p:cNvGrpSpPr/>
          <p:nvPr/>
        </p:nvGrpSpPr>
        <p:grpSpPr>
          <a:xfrm>
            <a:off x="8853154" y="1336308"/>
            <a:ext cx="290847" cy="290899"/>
            <a:chOff x="2240339" y="3733800"/>
            <a:chExt cx="290846" cy="290899"/>
          </a:xfrm>
        </p:grpSpPr>
        <p:sp>
          <p:nvSpPr>
            <p:cNvPr id="66" name="Oval 6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7" name="TextBox 6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6771" y="1694893"/>
            <a:ext cx="564035" cy="52336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4020152" y="496705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IE9</a:t>
            </a:r>
          </a:p>
          <a:p>
            <a:pPr algn="ctr" defTabSz="914377"/>
            <a:r>
              <a:rPr lang="en-US" sz="1051" dirty="0">
                <a:solidFill>
                  <a:srgbClr val="737373"/>
                </a:solidFill>
                <a:cs typeface="Segoe UI Light" panose="020B0502040204020203" pitchFamily="34" charset="0"/>
              </a:rPr>
              <a:t>Standards Mode</a:t>
            </a:r>
          </a:p>
        </p:txBody>
      </p:sp>
      <p:sp>
        <p:nvSpPr>
          <p:cNvPr id="80" name="Rectangle 79"/>
          <p:cNvSpPr/>
          <p:nvPr/>
        </p:nvSpPr>
        <p:spPr>
          <a:xfrm>
            <a:off x="5059637" y="4974551"/>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IE10</a:t>
            </a:r>
          </a:p>
          <a:p>
            <a:pPr algn="ctr" defTabSz="914377"/>
            <a:r>
              <a:rPr lang="en-US" sz="1051" dirty="0">
                <a:solidFill>
                  <a:srgbClr val="737373"/>
                </a:solidFill>
                <a:cs typeface="Segoe UI Light" panose="020B0502040204020203" pitchFamily="34" charset="0"/>
              </a:rPr>
              <a:t>Standards Mode</a:t>
            </a:r>
          </a:p>
        </p:txBody>
      </p:sp>
      <p:sp>
        <p:nvSpPr>
          <p:cNvPr id="81" name="Rectangle 80"/>
          <p:cNvSpPr/>
          <p:nvPr/>
        </p:nvSpPr>
        <p:spPr>
          <a:xfrm>
            <a:off x="6096801" y="496705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QME</a:t>
            </a:r>
          </a:p>
          <a:p>
            <a:pPr algn="ctr" defTabSz="914377"/>
            <a:r>
              <a:rPr lang="en-US" sz="1051" dirty="0">
                <a:solidFill>
                  <a:srgbClr val="737373"/>
                </a:solidFill>
                <a:cs typeface="Segoe UI Light" panose="020B0502040204020203" pitchFamily="34" charset="0"/>
              </a:rPr>
              <a:t>Quirks Mode Emulation</a:t>
            </a:r>
          </a:p>
        </p:txBody>
      </p:sp>
      <p:sp>
        <p:nvSpPr>
          <p:cNvPr id="64" name="Oval 63"/>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68" name="TextBox 67"/>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rgbClr val="737373"/>
                </a:solidFill>
              </a:rPr>
              <a:t>2015</a:t>
            </a:r>
          </a:p>
        </p:txBody>
      </p:sp>
      <p:grpSp>
        <p:nvGrpSpPr>
          <p:cNvPr id="69" name="Group 68"/>
          <p:cNvGrpSpPr/>
          <p:nvPr/>
        </p:nvGrpSpPr>
        <p:grpSpPr>
          <a:xfrm>
            <a:off x="8853154" y="1336308"/>
            <a:ext cx="290847" cy="290899"/>
            <a:chOff x="2240339" y="3733800"/>
            <a:chExt cx="290846" cy="290899"/>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1" name="TextBox 7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grpSp>
        <p:nvGrpSpPr>
          <p:cNvPr id="72" name="Group 71"/>
          <p:cNvGrpSpPr/>
          <p:nvPr/>
        </p:nvGrpSpPr>
        <p:grpSpPr>
          <a:xfrm>
            <a:off x="9305926" y="1336308"/>
            <a:ext cx="290847" cy="290899"/>
            <a:chOff x="2240339" y="3733800"/>
            <a:chExt cx="290846" cy="290899"/>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9" name="TextBox 7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10</a:t>
              </a:r>
              <a:endParaRPr lang="en-US" sz="1400" dirty="0">
                <a:solidFill>
                  <a:srgbClr val="737373"/>
                </a:solidFill>
              </a:endParaRPr>
            </a:p>
          </p:txBody>
        </p:sp>
      </p:grpSp>
      <p:grpSp>
        <p:nvGrpSpPr>
          <p:cNvPr id="82" name="Group 81"/>
          <p:cNvGrpSpPr/>
          <p:nvPr/>
        </p:nvGrpSpPr>
        <p:grpSpPr>
          <a:xfrm>
            <a:off x="9753601" y="1336308"/>
            <a:ext cx="290847" cy="290899"/>
            <a:chOff x="2240339" y="3733800"/>
            <a:chExt cx="290846" cy="290899"/>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4" name="TextBox 8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11</a:t>
              </a:r>
              <a:endParaRPr lang="en-US" sz="1400" dirty="0">
                <a:solidFill>
                  <a:srgbClr val="737373"/>
                </a:solidFill>
              </a:endParaRPr>
            </a:p>
          </p:txBody>
        </p:sp>
      </p:grpSp>
      <p:sp>
        <p:nvSpPr>
          <p:cNvPr id="88" name="TextBox 87"/>
          <p:cNvSpPr txBox="1"/>
          <p:nvPr/>
        </p:nvSpPr>
        <p:spPr>
          <a:xfrm>
            <a:off x="904444" y="4600545"/>
            <a:ext cx="2300630" cy="400110"/>
          </a:xfrm>
          <a:prstGeom prst="rect">
            <a:avLst/>
          </a:prstGeom>
          <a:noFill/>
        </p:spPr>
        <p:txBody>
          <a:bodyPr wrap="none" rtlCol="0">
            <a:spAutoFit/>
          </a:bodyPr>
          <a:lstStyle/>
          <a:p>
            <a:pPr defTabSz="914377"/>
            <a:r>
              <a:rPr lang="en-US" sz="2000" dirty="0">
                <a:solidFill>
                  <a:srgbClr val="737373"/>
                </a:solidFill>
                <a:latin typeface="Consolas" panose="020B0609020204030204" pitchFamily="49" charset="0"/>
                <a:cs typeface="Consolas" panose="020B0609020204030204" pitchFamily="49" charset="0"/>
              </a:rPr>
              <a:t>x-</a:t>
            </a:r>
            <a:r>
              <a:rPr lang="en-US" sz="2000" dirty="0" err="1">
                <a:solidFill>
                  <a:srgbClr val="737373"/>
                </a:solidFill>
                <a:latin typeface="Consolas" panose="020B0609020204030204" pitchFamily="49" charset="0"/>
                <a:cs typeface="Consolas" panose="020B0609020204030204" pitchFamily="49" charset="0"/>
              </a:rPr>
              <a:t>ua</a:t>
            </a:r>
            <a:r>
              <a:rPr lang="en-US" sz="2000" dirty="0">
                <a:solidFill>
                  <a:srgbClr val="737373"/>
                </a:solidFill>
                <a:latin typeface="Consolas" panose="020B0609020204030204" pitchFamily="49" charset="0"/>
                <a:cs typeface="Consolas" panose="020B0609020204030204" pitchFamily="49" charset="0"/>
              </a:rPr>
              <a:t>-compatible</a:t>
            </a:r>
            <a:endParaRPr lang="en-US" sz="1600" dirty="0">
              <a:solidFill>
                <a:srgbClr val="737373"/>
              </a:solidFill>
              <a:latin typeface="Consolas" panose="020B0609020204030204" pitchFamily="49" charset="0"/>
              <a:cs typeface="Consolas" panose="020B0609020204030204" pitchFamily="49" charset="0"/>
            </a:endParaRPr>
          </a:p>
        </p:txBody>
      </p:sp>
      <p:sp>
        <p:nvSpPr>
          <p:cNvPr id="89" name="TextBox 88"/>
          <p:cNvSpPr txBox="1"/>
          <p:nvPr/>
        </p:nvSpPr>
        <p:spPr>
          <a:xfrm>
            <a:off x="1219200" y="4167966"/>
            <a:ext cx="1544012" cy="461665"/>
          </a:xfrm>
          <a:prstGeom prst="rect">
            <a:avLst/>
          </a:prstGeom>
          <a:noFill/>
        </p:spPr>
        <p:txBody>
          <a:bodyPr wrap="none" rtlCol="0">
            <a:spAutoFit/>
          </a:bodyPr>
          <a:lstStyle/>
          <a:p>
            <a:pPr defTabSz="914377"/>
            <a:r>
              <a:rPr lang="en-US" sz="2400" dirty="0">
                <a:solidFill>
                  <a:srgbClr val="737373"/>
                </a:solidFill>
                <a:latin typeface="Consolas" panose="020B0609020204030204" pitchFamily="49" charset="0"/>
                <a:cs typeface="Consolas" panose="020B0609020204030204" pitchFamily="49" charset="0"/>
              </a:rPr>
              <a:t>!DOCTYPE</a:t>
            </a:r>
            <a:endParaRPr lang="en-US" sz="1400" dirty="0">
              <a:solidFill>
                <a:srgbClr val="737373"/>
              </a:solidFill>
              <a:latin typeface="Consolas" panose="020B0609020204030204" pitchFamily="49" charset="0"/>
              <a:cs typeface="Consolas" panose="020B0609020204030204" pitchFamily="49" charset="0"/>
            </a:endParaRPr>
          </a:p>
        </p:txBody>
      </p:sp>
      <p:sp>
        <p:nvSpPr>
          <p:cNvPr id="112" name="Rectangle 111"/>
          <p:cNvSpPr/>
          <p:nvPr/>
        </p:nvSpPr>
        <p:spPr>
          <a:xfrm>
            <a:off x="7133926" y="4974551"/>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IE11</a:t>
            </a:r>
          </a:p>
          <a:p>
            <a:pPr algn="ctr" defTabSz="914377"/>
            <a:r>
              <a:rPr lang="en-US" sz="1051" dirty="0">
                <a:solidFill>
                  <a:srgbClr val="737373"/>
                </a:solidFill>
                <a:cs typeface="Segoe UI Light" panose="020B0502040204020203" pitchFamily="34" charset="0"/>
              </a:rPr>
              <a:t>Standards Mode</a:t>
            </a:r>
          </a:p>
        </p:txBody>
      </p:sp>
      <p:sp>
        <p:nvSpPr>
          <p:cNvPr id="85" name="Rectangle 84"/>
          <p:cNvSpPr/>
          <p:nvPr/>
        </p:nvSpPr>
        <p:spPr>
          <a:xfrm>
            <a:off x="7134809" y="3657600"/>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EMIE</a:t>
            </a:r>
          </a:p>
          <a:p>
            <a:pPr algn="ctr" defTabSz="914377"/>
            <a:r>
              <a:rPr lang="en-US" sz="1051" dirty="0">
                <a:solidFill>
                  <a:srgbClr val="737373"/>
                </a:solidFill>
                <a:cs typeface="Segoe UI Light" panose="020B0502040204020203" pitchFamily="34" charset="0"/>
              </a:rPr>
              <a:t>Enterprise Mode</a:t>
            </a:r>
          </a:p>
        </p:txBody>
      </p:sp>
      <p:cxnSp>
        <p:nvCxnSpPr>
          <p:cNvPr id="116" name="Straight Connector 115"/>
          <p:cNvCxnSpPr/>
          <p:nvPr/>
        </p:nvCxnSpPr>
        <p:spPr>
          <a:xfrm>
            <a:off x="228600" y="764977"/>
            <a:ext cx="65539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353180" y="52488"/>
            <a:ext cx="2065509" cy="707886"/>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914377"/>
            <a:r>
              <a:rPr lang="en-US" sz="2133" dirty="0"/>
              <a:t>Legacy Web</a:t>
            </a:r>
          </a:p>
          <a:p>
            <a:pPr defTabSz="914377"/>
            <a:r>
              <a:rPr lang="en-US" sz="1867" dirty="0"/>
              <a:t>CSS2.1</a:t>
            </a:r>
          </a:p>
        </p:txBody>
      </p:sp>
      <p:cxnSp>
        <p:nvCxnSpPr>
          <p:cNvPr id="118" name="Straight Connector 117"/>
          <p:cNvCxnSpPr/>
          <p:nvPr/>
        </p:nvCxnSpPr>
        <p:spPr>
          <a:xfrm>
            <a:off x="6915963" y="762000"/>
            <a:ext cx="141699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458201" y="761607"/>
            <a:ext cx="26289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8077821" y="-214219"/>
            <a:ext cx="3166561" cy="954107"/>
          </a:xfrm>
          <a:prstGeom prst="rect">
            <a:avLst/>
          </a:prstGeom>
          <a:noFill/>
        </p:spPr>
        <p:txBody>
          <a:bodyPr wrap="square" rtlCol="0">
            <a:spAutoFit/>
          </a:bodyPr>
          <a:lstStyle/>
          <a:p>
            <a:pPr algn="r" defTabSz="914377"/>
            <a:r>
              <a:rPr lang="en-US" sz="1600" dirty="0">
                <a:solidFill>
                  <a:srgbClr val="00B050"/>
                </a:solidFill>
                <a:latin typeface="Segoe UI Semilight" panose="020B0402040204020203" pitchFamily="34" charset="0"/>
                <a:cs typeface="Segoe UI Semilight" panose="020B0402040204020203" pitchFamily="34" charset="0"/>
              </a:rPr>
              <a:t/>
            </a:r>
            <a:br>
              <a:rPr lang="en-US" sz="1600" dirty="0">
                <a:solidFill>
                  <a:srgbClr val="00B050"/>
                </a:solidFill>
                <a:latin typeface="Segoe UI Semilight" panose="020B0402040204020203" pitchFamily="34" charset="0"/>
                <a:cs typeface="Segoe UI Semilight" panose="020B0402040204020203" pitchFamily="34" charset="0"/>
              </a:rPr>
            </a:br>
            <a:r>
              <a:rPr lang="en-US" sz="2133" dirty="0">
                <a:solidFill>
                  <a:srgbClr val="00B050"/>
                </a:solidFill>
                <a:latin typeface="Segoe UI Semibold" panose="020B0702040204020203" pitchFamily="34" charset="0"/>
                <a:cs typeface="Segoe UI Semibold" panose="020B0702040204020203" pitchFamily="34" charset="0"/>
              </a:rPr>
              <a:t>Modern Web</a:t>
            </a:r>
          </a:p>
          <a:p>
            <a:pPr algn="r" defTabSz="914377"/>
            <a:r>
              <a:rPr lang="en-US" sz="1867" dirty="0">
                <a:solidFill>
                  <a:srgbClr val="00B050"/>
                </a:solidFill>
                <a:latin typeface="Segoe UI Semibold" panose="020B0702040204020203" pitchFamily="34" charset="0"/>
                <a:cs typeface="Segoe UI Semibold" panose="020B0702040204020203" pitchFamily="34" charset="0"/>
              </a:rPr>
              <a:t>HTML5, SVG, ES5, CSS3</a:t>
            </a:r>
          </a:p>
        </p:txBody>
      </p:sp>
      <p:sp>
        <p:nvSpPr>
          <p:cNvPr id="121" name="TextBox 120"/>
          <p:cNvSpPr txBox="1"/>
          <p:nvPr/>
        </p:nvSpPr>
        <p:spPr>
          <a:xfrm>
            <a:off x="3300518" y="354608"/>
            <a:ext cx="3490205" cy="379656"/>
          </a:xfrm>
          <a:prstGeom prst="rect">
            <a:avLst/>
          </a:prstGeom>
          <a:noFill/>
        </p:spPr>
        <p:txBody>
          <a:bodyPr wrap="square" rtlCol="0">
            <a:spAutoFit/>
          </a:bodyPr>
          <a:lstStyle/>
          <a:p>
            <a:pPr algn="r" defTabSz="914377"/>
            <a:r>
              <a:rPr lang="en-US" sz="1867"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322334074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7628"/>
          <a:stretch/>
        </p:blipFill>
        <p:spPr>
          <a:xfrm>
            <a:off x="1472381" y="19049"/>
            <a:ext cx="9247239" cy="6838951"/>
          </a:xfrm>
          <a:prstGeom prst="rect">
            <a:avLst/>
          </a:prstGeom>
        </p:spPr>
      </p:pic>
      <p:pic>
        <p:nvPicPr>
          <p:cNvPr id="5" name="Picture 4"/>
          <p:cNvPicPr>
            <a:picLocks noChangeAspect="1"/>
          </p:cNvPicPr>
          <p:nvPr/>
        </p:nvPicPr>
        <p:blipFill rotWithShape="1">
          <a:blip r:embed="rId3"/>
          <a:srcRect t="-1899" r="85121" b="95808"/>
          <a:stretch/>
        </p:blipFill>
        <p:spPr>
          <a:xfrm>
            <a:off x="0" y="-168165"/>
            <a:ext cx="1375922" cy="505811"/>
          </a:xfrm>
          <a:prstGeom prst="rect">
            <a:avLst/>
          </a:prstGeom>
        </p:spPr>
      </p:pic>
    </p:spTree>
    <p:extLst>
      <p:ext uri="{BB962C8B-B14F-4D97-AF65-F5344CB8AC3E}">
        <p14:creationId xmlns:p14="http://schemas.microsoft.com/office/powerpoint/2010/main" val="3494912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Mobile Chromium usage across forks</a:t>
            </a:r>
            <a:endParaRPr lang="en-US" dirty="0"/>
          </a:p>
        </p:txBody>
      </p:sp>
      <p:grpSp>
        <p:nvGrpSpPr>
          <p:cNvPr id="3" name="Group 2"/>
          <p:cNvGrpSpPr/>
          <p:nvPr/>
        </p:nvGrpSpPr>
        <p:grpSpPr>
          <a:xfrm>
            <a:off x="1354350" y="1353378"/>
            <a:ext cx="9485619" cy="5004342"/>
            <a:chOff x="98219" y="897019"/>
            <a:chExt cx="10920748" cy="5761475"/>
          </a:xfrm>
        </p:grpSpPr>
        <p:cxnSp>
          <p:nvCxnSpPr>
            <p:cNvPr id="15" name="Straight Connector 14"/>
            <p:cNvCxnSpPr>
              <a:endCxn id="41" idx="6"/>
            </p:cNvCxnSpPr>
            <p:nvPr/>
          </p:nvCxnSpPr>
          <p:spPr>
            <a:xfrm flipV="1">
              <a:off x="307571" y="3599404"/>
              <a:ext cx="8632494" cy="83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2880" y="3030574"/>
              <a:ext cx="2046586" cy="369332"/>
            </a:xfrm>
            <a:prstGeom prst="rect">
              <a:avLst/>
            </a:prstGeom>
            <a:noFill/>
          </p:spPr>
          <p:txBody>
            <a:bodyPr wrap="none" rtlCol="0">
              <a:spAutoFit/>
            </a:bodyPr>
            <a:lstStyle/>
            <a:p>
              <a:r>
                <a:rPr lang="en-US" dirty="0" smtClean="0">
                  <a:solidFill>
                    <a:schemeClr val="accent1">
                      <a:lumMod val="75000"/>
                    </a:schemeClr>
                  </a:solidFill>
                </a:rPr>
                <a:t>Chromium versions</a:t>
              </a:r>
              <a:endParaRPr lang="en-US" dirty="0">
                <a:solidFill>
                  <a:schemeClr val="accent1">
                    <a:lumMod val="75000"/>
                  </a:schemeClr>
                </a:solidFill>
              </a:endParaRPr>
            </a:p>
          </p:txBody>
        </p:sp>
        <p:sp>
          <p:nvSpPr>
            <p:cNvPr id="17" name="Oval 16"/>
            <p:cNvSpPr/>
            <p:nvPr/>
          </p:nvSpPr>
          <p:spPr>
            <a:xfrm>
              <a:off x="182880" y="3491345"/>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40625" y="3491344"/>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197629" y="3491343"/>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999468" y="3491342"/>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8219" y="3639189"/>
              <a:ext cx="534121" cy="369332"/>
            </a:xfrm>
            <a:prstGeom prst="rect">
              <a:avLst/>
            </a:prstGeom>
            <a:noFill/>
          </p:spPr>
          <p:txBody>
            <a:bodyPr wrap="none" rtlCol="0">
              <a:spAutoFit/>
            </a:bodyPr>
            <a:lstStyle/>
            <a:p>
              <a:r>
                <a:rPr lang="en-US" dirty="0">
                  <a:solidFill>
                    <a:schemeClr val="accent1">
                      <a:lumMod val="75000"/>
                    </a:schemeClr>
                  </a:solidFill>
                </a:rPr>
                <a:t>&lt;</a:t>
              </a:r>
              <a:r>
                <a:rPr lang="en-US" dirty="0" smtClean="0">
                  <a:solidFill>
                    <a:schemeClr val="accent1">
                      <a:lumMod val="75000"/>
                    </a:schemeClr>
                  </a:solidFill>
                </a:rPr>
                <a:t>10</a:t>
              </a:r>
              <a:endParaRPr lang="en-US" dirty="0">
                <a:solidFill>
                  <a:schemeClr val="accent1">
                    <a:lumMod val="75000"/>
                  </a:schemeClr>
                </a:solidFill>
              </a:endParaRPr>
            </a:p>
          </p:txBody>
        </p:sp>
        <p:sp>
          <p:nvSpPr>
            <p:cNvPr id="26" name="TextBox 25"/>
            <p:cNvSpPr txBox="1"/>
            <p:nvPr/>
          </p:nvSpPr>
          <p:spPr>
            <a:xfrm>
              <a:off x="3043574" y="6255909"/>
              <a:ext cx="1969898" cy="369332"/>
            </a:xfrm>
            <a:prstGeom prst="rect">
              <a:avLst/>
            </a:prstGeom>
            <a:noFill/>
          </p:spPr>
          <p:txBody>
            <a:bodyPr wrap="none" rtlCol="0">
              <a:spAutoFit/>
            </a:bodyPr>
            <a:lstStyle/>
            <a:p>
              <a:r>
                <a:rPr lang="en-US" dirty="0" smtClean="0">
                  <a:solidFill>
                    <a:schemeClr val="accent1">
                      <a:lumMod val="75000"/>
                    </a:schemeClr>
                  </a:solidFill>
                </a:rPr>
                <a:t>Chromium 18 - 2%</a:t>
              </a:r>
              <a:endParaRPr lang="en-US" dirty="0">
                <a:solidFill>
                  <a:schemeClr val="accent1">
                    <a:lumMod val="75000"/>
                  </a:schemeClr>
                </a:solidFill>
              </a:endParaRPr>
            </a:p>
          </p:txBody>
        </p:sp>
        <p:sp>
          <p:nvSpPr>
            <p:cNvPr id="29" name="Oval 28"/>
            <p:cNvSpPr/>
            <p:nvPr/>
          </p:nvSpPr>
          <p:spPr>
            <a:xfrm>
              <a:off x="5060276"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23084"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017101"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894655"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515984" y="3491340"/>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137313"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680708"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stCxn id="18" idx="0"/>
            </p:cNvCxnSpPr>
            <p:nvPr/>
          </p:nvCxnSpPr>
          <p:spPr>
            <a:xfrm>
              <a:off x="1670304" y="3491344"/>
              <a:ext cx="1266189" cy="31671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903633" y="6658494"/>
              <a:ext cx="189239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792123" y="5778503"/>
              <a:ext cx="2078902" cy="369332"/>
            </a:xfrm>
            <a:prstGeom prst="rect">
              <a:avLst/>
            </a:prstGeom>
            <a:noFill/>
          </p:spPr>
          <p:txBody>
            <a:bodyPr wrap="none" rtlCol="0">
              <a:spAutoFit/>
            </a:bodyPr>
            <a:lstStyle/>
            <a:p>
              <a:r>
                <a:rPr lang="en-US" dirty="0" smtClean="0">
                  <a:solidFill>
                    <a:schemeClr val="accent1">
                      <a:lumMod val="75000"/>
                    </a:schemeClr>
                  </a:solidFill>
                </a:rPr>
                <a:t>Chromium 30 – 18%</a:t>
              </a:r>
              <a:endParaRPr lang="en-US" dirty="0">
                <a:solidFill>
                  <a:schemeClr val="accent1">
                    <a:lumMod val="75000"/>
                  </a:schemeClr>
                </a:solidFill>
              </a:endParaRPr>
            </a:p>
          </p:txBody>
        </p:sp>
        <p:cxnSp>
          <p:nvCxnSpPr>
            <p:cNvPr id="64" name="Straight Connector 63"/>
            <p:cNvCxnSpPr/>
            <p:nvPr/>
          </p:nvCxnSpPr>
          <p:spPr>
            <a:xfrm>
              <a:off x="4795392" y="6181088"/>
              <a:ext cx="191543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967092" y="5301097"/>
              <a:ext cx="1961884" cy="369332"/>
            </a:xfrm>
            <a:prstGeom prst="rect">
              <a:avLst/>
            </a:prstGeom>
            <a:noFill/>
          </p:spPr>
          <p:txBody>
            <a:bodyPr wrap="none" rtlCol="0">
              <a:spAutoFit/>
            </a:bodyPr>
            <a:lstStyle/>
            <a:p>
              <a:r>
                <a:rPr lang="en-US" dirty="0" smtClean="0">
                  <a:solidFill>
                    <a:schemeClr val="accent1">
                      <a:lumMod val="75000"/>
                    </a:schemeClr>
                  </a:solidFill>
                </a:rPr>
                <a:t>Chromium 30 – 1%</a:t>
              </a:r>
              <a:endParaRPr lang="en-US" dirty="0">
                <a:solidFill>
                  <a:schemeClr val="accent1">
                    <a:lumMod val="75000"/>
                  </a:schemeClr>
                </a:solidFill>
              </a:endParaRPr>
            </a:p>
          </p:txBody>
        </p:sp>
        <p:cxnSp>
          <p:nvCxnSpPr>
            <p:cNvPr id="66" name="Straight Connector 65"/>
            <p:cNvCxnSpPr/>
            <p:nvPr/>
          </p:nvCxnSpPr>
          <p:spPr>
            <a:xfrm>
              <a:off x="6026319" y="5703682"/>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349882" y="4823691"/>
              <a:ext cx="1961884" cy="369332"/>
            </a:xfrm>
            <a:prstGeom prst="rect">
              <a:avLst/>
            </a:prstGeom>
            <a:noFill/>
          </p:spPr>
          <p:txBody>
            <a:bodyPr wrap="none" rtlCol="0">
              <a:spAutoFit/>
            </a:bodyPr>
            <a:lstStyle/>
            <a:p>
              <a:r>
                <a:rPr lang="en-US" dirty="0" smtClean="0">
                  <a:solidFill>
                    <a:schemeClr val="accent1">
                      <a:lumMod val="75000"/>
                    </a:schemeClr>
                  </a:solidFill>
                </a:rPr>
                <a:t>Chromium 37 – 2%</a:t>
              </a:r>
              <a:endParaRPr lang="en-US" dirty="0">
                <a:solidFill>
                  <a:schemeClr val="accent1">
                    <a:lumMod val="75000"/>
                  </a:schemeClr>
                </a:solidFill>
              </a:endParaRPr>
            </a:p>
          </p:txBody>
        </p:sp>
        <p:cxnSp>
          <p:nvCxnSpPr>
            <p:cNvPr id="68" name="Straight Connector 67"/>
            <p:cNvCxnSpPr/>
            <p:nvPr/>
          </p:nvCxnSpPr>
          <p:spPr>
            <a:xfrm>
              <a:off x="7409109" y="5226276"/>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383535" y="4346285"/>
              <a:ext cx="1961884" cy="369332"/>
            </a:xfrm>
            <a:prstGeom prst="rect">
              <a:avLst/>
            </a:prstGeom>
            <a:noFill/>
          </p:spPr>
          <p:txBody>
            <a:bodyPr wrap="none" rtlCol="0">
              <a:spAutoFit/>
            </a:bodyPr>
            <a:lstStyle/>
            <a:p>
              <a:r>
                <a:rPr lang="en-US" dirty="0" smtClean="0">
                  <a:solidFill>
                    <a:schemeClr val="accent1">
                      <a:lumMod val="75000"/>
                    </a:schemeClr>
                  </a:solidFill>
                </a:rPr>
                <a:t>Chromium 39 – 3%</a:t>
              </a:r>
              <a:endParaRPr lang="en-US" dirty="0">
                <a:solidFill>
                  <a:schemeClr val="accent1">
                    <a:lumMod val="75000"/>
                  </a:schemeClr>
                </a:solidFill>
              </a:endParaRPr>
            </a:p>
          </p:txBody>
        </p:sp>
        <p:cxnSp>
          <p:nvCxnSpPr>
            <p:cNvPr id="70" name="Straight Connector 69"/>
            <p:cNvCxnSpPr/>
            <p:nvPr/>
          </p:nvCxnSpPr>
          <p:spPr>
            <a:xfrm>
              <a:off x="8442762" y="4748870"/>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40065" y="2870582"/>
              <a:ext cx="2078902" cy="369332"/>
            </a:xfrm>
            <a:prstGeom prst="rect">
              <a:avLst/>
            </a:prstGeom>
            <a:noFill/>
          </p:spPr>
          <p:txBody>
            <a:bodyPr wrap="none" rtlCol="0">
              <a:spAutoFit/>
            </a:bodyPr>
            <a:lstStyle/>
            <a:p>
              <a:r>
                <a:rPr lang="en-US" dirty="0" smtClean="0">
                  <a:solidFill>
                    <a:schemeClr val="accent1">
                      <a:lumMod val="75000"/>
                    </a:schemeClr>
                  </a:solidFill>
                </a:rPr>
                <a:t>Chromium 40 – 39%</a:t>
              </a:r>
              <a:endParaRPr lang="en-US" dirty="0">
                <a:solidFill>
                  <a:schemeClr val="accent1">
                    <a:lumMod val="75000"/>
                  </a:schemeClr>
                </a:solidFill>
              </a:endParaRPr>
            </a:p>
          </p:txBody>
        </p:sp>
        <p:cxnSp>
          <p:nvCxnSpPr>
            <p:cNvPr id="74" name="Straight Connector 73"/>
            <p:cNvCxnSpPr/>
            <p:nvPr/>
          </p:nvCxnSpPr>
          <p:spPr>
            <a:xfrm>
              <a:off x="8999292" y="3273167"/>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539379" y="2329237"/>
              <a:ext cx="1961884" cy="369332"/>
            </a:xfrm>
            <a:prstGeom prst="rect">
              <a:avLst/>
            </a:prstGeom>
            <a:noFill/>
          </p:spPr>
          <p:txBody>
            <a:bodyPr wrap="none" rtlCol="0">
              <a:spAutoFit/>
            </a:bodyPr>
            <a:lstStyle/>
            <a:p>
              <a:r>
                <a:rPr lang="en-US" dirty="0" smtClean="0">
                  <a:solidFill>
                    <a:schemeClr val="accent1">
                      <a:lumMod val="75000"/>
                    </a:schemeClr>
                  </a:solidFill>
                </a:rPr>
                <a:t>Chromium 38 – 1%</a:t>
              </a:r>
              <a:endParaRPr lang="en-US" dirty="0">
                <a:solidFill>
                  <a:schemeClr val="accent1">
                    <a:lumMod val="75000"/>
                  </a:schemeClr>
                </a:solidFill>
              </a:endParaRPr>
            </a:p>
          </p:txBody>
        </p:sp>
        <p:cxnSp>
          <p:nvCxnSpPr>
            <p:cNvPr id="76" name="Straight Connector 75"/>
            <p:cNvCxnSpPr/>
            <p:nvPr/>
          </p:nvCxnSpPr>
          <p:spPr>
            <a:xfrm>
              <a:off x="7598606" y="2731822"/>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62589" y="1851831"/>
              <a:ext cx="1961884" cy="369332"/>
            </a:xfrm>
            <a:prstGeom prst="rect">
              <a:avLst/>
            </a:prstGeom>
            <a:noFill/>
          </p:spPr>
          <p:txBody>
            <a:bodyPr wrap="none" rtlCol="0">
              <a:spAutoFit/>
            </a:bodyPr>
            <a:lstStyle/>
            <a:p>
              <a:r>
                <a:rPr lang="en-US" dirty="0" smtClean="0">
                  <a:solidFill>
                    <a:schemeClr val="accent1">
                      <a:lumMod val="75000"/>
                    </a:schemeClr>
                  </a:solidFill>
                </a:rPr>
                <a:t>Chromium 35 – 1%</a:t>
              </a:r>
              <a:endParaRPr lang="en-US" dirty="0">
                <a:solidFill>
                  <a:schemeClr val="accent1">
                    <a:lumMod val="75000"/>
                  </a:schemeClr>
                </a:solidFill>
              </a:endParaRPr>
            </a:p>
          </p:txBody>
        </p:sp>
        <p:cxnSp>
          <p:nvCxnSpPr>
            <p:cNvPr id="78" name="Straight Connector 77"/>
            <p:cNvCxnSpPr/>
            <p:nvPr/>
          </p:nvCxnSpPr>
          <p:spPr>
            <a:xfrm>
              <a:off x="6121816" y="2254416"/>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760373" y="1374425"/>
              <a:ext cx="1961884" cy="369332"/>
            </a:xfrm>
            <a:prstGeom prst="rect">
              <a:avLst/>
            </a:prstGeom>
            <a:noFill/>
          </p:spPr>
          <p:txBody>
            <a:bodyPr wrap="none" rtlCol="0">
              <a:spAutoFit/>
            </a:bodyPr>
            <a:lstStyle/>
            <a:p>
              <a:r>
                <a:rPr lang="en-US" dirty="0" smtClean="0">
                  <a:solidFill>
                    <a:schemeClr val="accent1">
                      <a:lumMod val="75000"/>
                    </a:schemeClr>
                  </a:solidFill>
                </a:rPr>
                <a:t>Chromium 33 – 6%</a:t>
              </a:r>
              <a:endParaRPr lang="en-US" dirty="0">
                <a:solidFill>
                  <a:schemeClr val="accent1">
                    <a:lumMod val="75000"/>
                  </a:schemeClr>
                </a:solidFill>
              </a:endParaRPr>
            </a:p>
          </p:txBody>
        </p:sp>
        <p:cxnSp>
          <p:nvCxnSpPr>
            <p:cNvPr id="80" name="Straight Connector 79"/>
            <p:cNvCxnSpPr/>
            <p:nvPr/>
          </p:nvCxnSpPr>
          <p:spPr>
            <a:xfrm>
              <a:off x="4819600" y="1777010"/>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635197" y="897019"/>
              <a:ext cx="2078902" cy="369332"/>
            </a:xfrm>
            <a:prstGeom prst="rect">
              <a:avLst/>
            </a:prstGeom>
            <a:noFill/>
          </p:spPr>
          <p:txBody>
            <a:bodyPr wrap="none" rtlCol="0">
              <a:spAutoFit/>
            </a:bodyPr>
            <a:lstStyle/>
            <a:p>
              <a:r>
                <a:rPr lang="en-US" dirty="0" smtClean="0">
                  <a:solidFill>
                    <a:schemeClr val="accent1">
                      <a:lumMod val="75000"/>
                    </a:schemeClr>
                  </a:solidFill>
                </a:rPr>
                <a:t>Chromium 28 – 27%</a:t>
              </a:r>
              <a:endParaRPr lang="en-US" dirty="0">
                <a:solidFill>
                  <a:schemeClr val="accent1">
                    <a:lumMod val="75000"/>
                  </a:schemeClr>
                </a:solidFill>
              </a:endParaRPr>
            </a:p>
          </p:txBody>
        </p:sp>
        <p:cxnSp>
          <p:nvCxnSpPr>
            <p:cNvPr id="82" name="Straight Connector 81"/>
            <p:cNvCxnSpPr/>
            <p:nvPr/>
          </p:nvCxnSpPr>
          <p:spPr>
            <a:xfrm>
              <a:off x="2694424" y="1299604"/>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19547" y="3635712"/>
              <a:ext cx="702254" cy="254537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4852847" y="1818188"/>
              <a:ext cx="337107" cy="181268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52762" y="3630873"/>
              <a:ext cx="364339" cy="207280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2725627" y="1324409"/>
              <a:ext cx="601321" cy="22338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33" idx="0"/>
            </p:cNvCxnSpPr>
            <p:nvPr/>
          </p:nvCxnSpPr>
          <p:spPr>
            <a:xfrm flipV="1">
              <a:off x="6146780" y="2244312"/>
              <a:ext cx="14296" cy="124702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5" idx="4"/>
            </p:cNvCxnSpPr>
            <p:nvPr/>
          </p:nvCxnSpPr>
          <p:spPr>
            <a:xfrm>
              <a:off x="7024334" y="3707469"/>
              <a:ext cx="411976" cy="15188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37" idx="4"/>
            </p:cNvCxnSpPr>
            <p:nvPr/>
          </p:nvCxnSpPr>
          <p:spPr>
            <a:xfrm flipH="1" flipV="1">
              <a:off x="7628258" y="2721720"/>
              <a:ext cx="17405" cy="9857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266991" y="3630873"/>
              <a:ext cx="175771" cy="108474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41" idx="0"/>
            </p:cNvCxnSpPr>
            <p:nvPr/>
          </p:nvCxnSpPr>
          <p:spPr>
            <a:xfrm flipV="1">
              <a:off x="8810387" y="3273167"/>
              <a:ext cx="224419" cy="218171"/>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5258984" y="6521922"/>
            <a:ext cx="6973640" cy="338554"/>
          </a:xfrm>
          <a:prstGeom prst="rect">
            <a:avLst/>
          </a:prstGeom>
          <a:noFill/>
        </p:spPr>
        <p:txBody>
          <a:bodyPr wrap="none" rtlCol="0">
            <a:spAutoFit/>
          </a:bodyPr>
          <a:lstStyle/>
          <a:p>
            <a:pPr algn="r"/>
            <a:r>
              <a:rPr lang="en-US" sz="1600" dirty="0" smtClean="0"/>
              <a:t>Source: www.quirksmode.org/blog/archives/2015/02/counting_chromi.html</a:t>
            </a:r>
            <a:endParaRPr lang="en-US" sz="1600" dirty="0"/>
          </a:p>
        </p:txBody>
      </p:sp>
    </p:spTree>
    <p:extLst>
      <p:ext uri="{BB962C8B-B14F-4D97-AF65-F5344CB8AC3E}">
        <p14:creationId xmlns:p14="http://schemas.microsoft.com/office/powerpoint/2010/main" val="69249033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04" y="1028455"/>
            <a:ext cx="5142346" cy="3117200"/>
          </a:xfrm>
        </p:spPr>
        <p:txBody>
          <a:bodyPr/>
          <a:lstStyle/>
          <a:p>
            <a:r>
              <a:rPr lang="en-US" dirty="0" err="1" smtClean="0"/>
              <a:t>IntroducingMicrosoft</a:t>
            </a:r>
            <a:r>
              <a:rPr lang="en-US" dirty="0" smtClean="0"/>
              <a:t> Edge</a:t>
            </a:r>
            <a:endParaRPr lang="en-US" dirty="0"/>
          </a:p>
        </p:txBody>
      </p:sp>
      <p:pic>
        <p:nvPicPr>
          <p:cNvPr id="5" name="Picture 4"/>
          <p:cNvPicPr>
            <a:picLocks noChangeAspect="1"/>
          </p:cNvPicPr>
          <p:nvPr/>
        </p:nvPicPr>
        <p:blipFill>
          <a:blip r:embed="rId3"/>
          <a:stretch>
            <a:fillRect/>
          </a:stretch>
        </p:blipFill>
        <p:spPr>
          <a:xfrm>
            <a:off x="5453150" y="796174"/>
            <a:ext cx="7641274" cy="5318327"/>
          </a:xfrm>
          <a:prstGeom prst="rect">
            <a:avLst/>
          </a:prstGeom>
        </p:spPr>
      </p:pic>
    </p:spTree>
    <p:extLst>
      <p:ext uri="{BB962C8B-B14F-4D97-AF65-F5344CB8AC3E}">
        <p14:creationId xmlns:p14="http://schemas.microsoft.com/office/powerpoint/2010/main" val="311045710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Always up-to-date</a:t>
            </a:r>
            <a:endParaRPr lang="en-US" dirty="0"/>
          </a:p>
        </p:txBody>
      </p:sp>
      <p:pic>
        <p:nvPicPr>
          <p:cNvPr id="7" name="Picture 6"/>
          <p:cNvPicPr>
            <a:picLocks noChangeAspect="1"/>
          </p:cNvPicPr>
          <p:nvPr/>
        </p:nvPicPr>
        <p:blipFill>
          <a:blip r:embed="rId3"/>
          <a:stretch>
            <a:fillRect/>
          </a:stretch>
        </p:blipFill>
        <p:spPr>
          <a:xfrm>
            <a:off x="300986" y="1562793"/>
            <a:ext cx="7596105" cy="5154095"/>
          </a:xfrm>
          <a:prstGeom prst="rect">
            <a:avLst/>
          </a:prstGeom>
        </p:spPr>
      </p:pic>
      <p:grpSp>
        <p:nvGrpSpPr>
          <p:cNvPr id="2" name="Group 1"/>
          <p:cNvGrpSpPr/>
          <p:nvPr/>
        </p:nvGrpSpPr>
        <p:grpSpPr>
          <a:xfrm>
            <a:off x="354864" y="2039449"/>
            <a:ext cx="7467412" cy="4602419"/>
            <a:chOff x="496180" y="2330396"/>
            <a:chExt cx="6425581" cy="4189076"/>
          </a:xfrm>
        </p:grpSpPr>
        <p:sp>
          <p:nvSpPr>
            <p:cNvPr id="34" name="Rectangle 33"/>
            <p:cNvSpPr/>
            <p:nvPr/>
          </p:nvSpPr>
          <p:spPr>
            <a:xfrm>
              <a:off x="496180" y="2330396"/>
              <a:ext cx="6425581" cy="418907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36" name="Rectangle 35"/>
            <p:cNvSpPr/>
            <p:nvPr/>
          </p:nvSpPr>
          <p:spPr>
            <a:xfrm>
              <a:off x="743072" y="3525007"/>
              <a:ext cx="6071932" cy="261346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3600" b="1" dirty="0" err="1" smtClean="0">
                  <a:solidFill>
                    <a:schemeClr val="tx1"/>
                  </a:solidFill>
                  <a:latin typeface="Segoe UI Semilight" panose="020B0402040204020203" pitchFamily="34" charset="0"/>
                  <a:cs typeface="Segoe UI Semilight" panose="020B0402040204020203" pitchFamily="34" charset="0"/>
                </a:rPr>
                <a:t>EdgeHTML</a:t>
              </a:r>
              <a:endParaRPr lang="en-US" sz="3600" b="1" dirty="0" smtClean="0">
                <a:solidFill>
                  <a:schemeClr val="tx1"/>
                </a:solidFill>
                <a:latin typeface="Segoe UI Semilight" panose="020B0402040204020203" pitchFamily="34" charset="0"/>
                <a:cs typeface="Segoe UI Semilight" panose="020B0402040204020203" pitchFamily="34" charset="0"/>
              </a:endParaRPr>
            </a:p>
            <a:p>
              <a:pPr algn="ctr" defTabSz="914377"/>
              <a:r>
                <a:rPr lang="en-US" sz="3600" b="1" dirty="0" smtClean="0">
                  <a:solidFill>
                    <a:schemeClr val="tx1"/>
                  </a:solidFill>
                  <a:latin typeface="Segoe UI Semilight" panose="020B0402040204020203" pitchFamily="34" charset="0"/>
                  <a:cs typeface="Segoe UI Semilight" panose="020B0402040204020203" pitchFamily="34" charset="0"/>
                </a:rPr>
                <a:t>Chakra</a:t>
              </a:r>
              <a:endParaRPr lang="en-US" sz="3600" b="1" dirty="0">
                <a:solidFill>
                  <a:schemeClr val="tx1"/>
                </a:solidFill>
                <a:latin typeface="Segoe UI Semilight" panose="020B0402040204020203" pitchFamily="34" charset="0"/>
                <a:cs typeface="Segoe UI Semilight" panose="020B0402040204020203" pitchFamily="34" charset="0"/>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623" y="1761651"/>
            <a:ext cx="2564639" cy="4562920"/>
          </a:xfrm>
          <a:prstGeom prst="rect">
            <a:avLst/>
          </a:prstGeom>
        </p:spPr>
      </p:pic>
      <p:grpSp>
        <p:nvGrpSpPr>
          <p:cNvPr id="10" name="Group 9"/>
          <p:cNvGrpSpPr/>
          <p:nvPr/>
        </p:nvGrpSpPr>
        <p:grpSpPr>
          <a:xfrm>
            <a:off x="8618403" y="1829680"/>
            <a:ext cx="2529888" cy="3767556"/>
            <a:chOff x="9915438" y="2670189"/>
            <a:chExt cx="2084832" cy="3397237"/>
          </a:xfrm>
        </p:grpSpPr>
        <p:sp>
          <p:nvSpPr>
            <p:cNvPr id="3" name="Rectangle 2"/>
            <p:cNvSpPr/>
            <p:nvPr/>
          </p:nvSpPr>
          <p:spPr>
            <a:xfrm>
              <a:off x="9915438" y="2670189"/>
              <a:ext cx="2084832" cy="331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8" name="Rectangle 27"/>
            <p:cNvSpPr/>
            <p:nvPr/>
          </p:nvSpPr>
          <p:spPr>
            <a:xfrm>
              <a:off x="9915438" y="2670190"/>
              <a:ext cx="2000337" cy="339723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29" name="Rectangle 28"/>
            <p:cNvSpPr/>
            <p:nvPr/>
          </p:nvSpPr>
          <p:spPr>
            <a:xfrm>
              <a:off x="9994337" y="3400695"/>
              <a:ext cx="1826188" cy="2582132"/>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b="1" dirty="0" err="1">
                  <a:solidFill>
                    <a:schemeClr val="tx1"/>
                  </a:solidFill>
                  <a:latin typeface="Segoe UI Semilight" panose="020B0402040204020203" pitchFamily="34" charset="0"/>
                  <a:cs typeface="Segoe UI Semilight" panose="020B0402040204020203" pitchFamily="34" charset="0"/>
                </a:rPr>
                <a:t>EdgeHTML</a:t>
              </a:r>
              <a:endParaRPr lang="en-US" sz="2000" b="1" dirty="0">
                <a:solidFill>
                  <a:schemeClr val="tx1"/>
                </a:solidFill>
                <a:latin typeface="Segoe UI Semilight" panose="020B0402040204020203" pitchFamily="34" charset="0"/>
                <a:cs typeface="Segoe UI Semilight" panose="020B0402040204020203" pitchFamily="34" charset="0"/>
              </a:endParaRPr>
            </a:p>
            <a:p>
              <a:pPr algn="ctr" defTabSz="914377"/>
              <a:r>
                <a:rPr lang="en-US" sz="2000" b="1" dirty="0">
                  <a:solidFill>
                    <a:schemeClr val="tx1"/>
                  </a:solidFill>
                  <a:latin typeface="Segoe UI Semilight" panose="020B0402040204020203" pitchFamily="34" charset="0"/>
                  <a:cs typeface="Segoe UI Semilight" panose="020B0402040204020203" pitchFamily="34" charset="0"/>
                </a:rPr>
                <a:t>Chakra</a:t>
              </a:r>
            </a:p>
          </p:txBody>
        </p:sp>
      </p:grpSp>
    </p:spTree>
    <p:extLst>
      <p:ext uri="{BB962C8B-B14F-4D97-AF65-F5344CB8AC3E}">
        <p14:creationId xmlns:p14="http://schemas.microsoft.com/office/powerpoint/2010/main" val="2838490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Performances</a:t>
            </a:r>
            <a:endParaRPr lang="en-US" dirty="0"/>
          </a:p>
        </p:txBody>
      </p:sp>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hart 17"/>
          <p:cNvGraphicFramePr/>
          <p:nvPr>
            <p:extLst>
              <p:ext uri="{D42A27DB-BD31-4B8C-83A1-F6EECF244321}">
                <p14:modId xmlns:p14="http://schemas.microsoft.com/office/powerpoint/2010/main" val="1375407791"/>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356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fade">
                                      <p:cBhvr>
                                        <p:cTn id="7" dur="500"/>
                                        <p:tgtEl>
                                          <p:spTgt spid="18">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11" dur="500"/>
                                        <p:tgtEl>
                                          <p:spTgt spid="18">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5" dur="500"/>
                                        <p:tgtEl>
                                          <p:spTgt spid="18">
                                            <p:graphicEl>
                                              <a:chart seriesIdx="0" categoryIdx="1" bldStep="ptIn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20" dur="500"/>
                                        <p:tgtEl>
                                          <p:spTgt spid="18">
                                            <p:graphicEl>
                                              <a:chart seriesIdx="0" categoryIdx="2" bldStep="ptInSeries"/>
                                            </p:graphicEl>
                                          </p:spTgt>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4"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 name="Chart 17"/>
          <p:cNvGraphicFramePr/>
          <p:nvPr>
            <p:extLst>
              <p:ext uri="{D42A27DB-BD31-4B8C-83A1-F6EECF244321}">
                <p14:modId xmlns:p14="http://schemas.microsoft.com/office/powerpoint/2010/main" val="3422566136"/>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Performances</a:t>
            </a:r>
            <a:endParaRPr lang="en-US" dirty="0"/>
          </a:p>
        </p:txBody>
      </p:sp>
    </p:spTree>
    <p:extLst>
      <p:ext uri="{BB962C8B-B14F-4D97-AF65-F5344CB8AC3E}">
        <p14:creationId xmlns:p14="http://schemas.microsoft.com/office/powerpoint/2010/main" val="2653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ipe(down)">
                                      <p:cBhvr>
                                        <p:cTn id="7" dur="500"/>
                                        <p:tgtEl>
                                          <p:spTgt spid="18">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11" dur="500"/>
                                        <p:tgtEl>
                                          <p:spTgt spid="18">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5" dur="500"/>
                                        <p:tgtEl>
                                          <p:spTgt spid="18">
                                            <p:graphicEl>
                                              <a:chart seriesIdx="0" categoryIdx="1" bldStep="ptIn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20" dur="500"/>
                                        <p:tgtEl>
                                          <p:spTgt spid="18">
                                            <p:graphicEl>
                                              <a:chart seriesIdx="0" categoryIdx="2" bldStep="ptInSeries"/>
                                            </p:graphicEl>
                                          </p:spTgt>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4"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sz="quarter" idx="10"/>
          </p:nvPr>
        </p:nvSpPr>
        <p:spPr>
          <a:xfrm>
            <a:off x="271245" y="1423774"/>
            <a:ext cx="11653523" cy="4211794"/>
          </a:xfrm>
        </p:spPr>
        <p:txBody>
          <a:bodyPr/>
          <a:lstStyle/>
          <a:p>
            <a:r>
              <a:rPr lang="en-US" dirty="0" smtClean="0"/>
              <a:t>App Container Sandbox</a:t>
            </a:r>
          </a:p>
          <a:p>
            <a:r>
              <a:rPr lang="en-US" dirty="0">
                <a:solidFill>
                  <a:schemeClr val="tx1">
                    <a:lumMod val="50000"/>
                  </a:schemeClr>
                </a:solidFill>
              </a:rPr>
              <a:t>	</a:t>
            </a:r>
            <a:r>
              <a:rPr lang="en-US" sz="2400" dirty="0" smtClean="0">
                <a:solidFill>
                  <a:schemeClr val="tx1">
                    <a:lumMod val="50000"/>
                  </a:schemeClr>
                </a:solidFill>
              </a:rPr>
              <a:t>Web pages are rendered </a:t>
            </a:r>
            <a:r>
              <a:rPr lang="en-US" sz="2400" dirty="0">
                <a:solidFill>
                  <a:schemeClr val="tx1">
                    <a:lumMod val="50000"/>
                  </a:schemeClr>
                </a:solidFill>
              </a:rPr>
              <a:t>inside an app container, the latest and most secure client-side app sandbox in </a:t>
            </a:r>
            <a:r>
              <a:rPr lang="en-US" sz="2400" dirty="0" smtClean="0">
                <a:solidFill>
                  <a:schemeClr val="tx1">
                    <a:lumMod val="50000"/>
                  </a:schemeClr>
                </a:solidFill>
              </a:rPr>
              <a:t>Windows</a:t>
            </a:r>
            <a:endParaRPr lang="en-US" dirty="0" smtClean="0">
              <a:solidFill>
                <a:schemeClr val="tx1">
                  <a:lumMod val="50000"/>
                </a:schemeClr>
              </a:solidFill>
            </a:endParaRPr>
          </a:p>
          <a:p>
            <a:r>
              <a:rPr lang="en-US" dirty="0" smtClean="0"/>
              <a:t>64bits by default</a:t>
            </a:r>
          </a:p>
          <a:p>
            <a:r>
              <a:rPr lang="en-US" sz="2400" dirty="0" smtClean="0">
                <a:solidFill>
                  <a:schemeClr val="tx1">
                    <a:lumMod val="50000"/>
                  </a:schemeClr>
                </a:solidFill>
              </a:rPr>
              <a:t>	64-bit </a:t>
            </a:r>
            <a:r>
              <a:rPr lang="en-US" sz="2400" dirty="0">
                <a:solidFill>
                  <a:schemeClr val="tx1">
                    <a:lumMod val="50000"/>
                  </a:schemeClr>
                </a:solidFill>
              </a:rPr>
              <a:t>processes </a:t>
            </a:r>
            <a:r>
              <a:rPr lang="en-US" sz="2400" dirty="0" smtClean="0">
                <a:solidFill>
                  <a:schemeClr val="tx1">
                    <a:lumMod val="50000"/>
                  </a:schemeClr>
                </a:solidFill>
              </a:rPr>
              <a:t>get </a:t>
            </a:r>
            <a:r>
              <a:rPr lang="en-US" sz="2400" dirty="0">
                <a:solidFill>
                  <a:schemeClr val="tx1">
                    <a:lumMod val="50000"/>
                  </a:schemeClr>
                </a:solidFill>
              </a:rPr>
              <a:t>significant security advantages by making Windows ASLR (Address Space Layout Randomization) stronger</a:t>
            </a:r>
            <a:endParaRPr lang="en-US" sz="2400" dirty="0" smtClean="0">
              <a:solidFill>
                <a:schemeClr val="tx1">
                  <a:lumMod val="50000"/>
                </a:schemeClr>
              </a:solidFill>
            </a:endParaRPr>
          </a:p>
          <a:p>
            <a:r>
              <a:rPr lang="en-US" dirty="0" err="1" smtClean="0"/>
              <a:t>MemGC</a:t>
            </a:r>
            <a:endParaRPr lang="en-US" dirty="0" smtClean="0"/>
          </a:p>
          <a:p>
            <a:r>
              <a:rPr lang="en-US" sz="2400" dirty="0" smtClean="0">
                <a:solidFill>
                  <a:schemeClr val="tx1">
                    <a:lumMod val="50000"/>
                  </a:schemeClr>
                </a:solidFill>
              </a:rPr>
              <a:t>	Memory </a:t>
            </a:r>
            <a:r>
              <a:rPr lang="en-US" sz="2400" dirty="0">
                <a:solidFill>
                  <a:schemeClr val="tx1">
                    <a:lumMod val="50000"/>
                  </a:schemeClr>
                </a:solidFill>
              </a:rPr>
              <a:t>Garbage </a:t>
            </a:r>
            <a:r>
              <a:rPr lang="en-US" sz="2400" dirty="0" smtClean="0">
                <a:solidFill>
                  <a:schemeClr val="tx1">
                    <a:lumMod val="50000"/>
                  </a:schemeClr>
                </a:solidFill>
              </a:rPr>
              <a:t>Collector </a:t>
            </a:r>
            <a:r>
              <a:rPr lang="en-US" sz="2400" dirty="0">
                <a:solidFill>
                  <a:schemeClr val="tx1">
                    <a:lumMod val="50000"/>
                  </a:schemeClr>
                </a:solidFill>
              </a:rPr>
              <a:t>is a memory garbage collection system that </a:t>
            </a:r>
            <a:r>
              <a:rPr lang="en-US" sz="2400" dirty="0" smtClean="0">
                <a:solidFill>
                  <a:schemeClr val="tx1">
                    <a:lumMod val="50000"/>
                  </a:schemeClr>
                </a:solidFill>
              </a:rPr>
              <a:t>defend the browser by taking responsibility for freeing memory away from the </a:t>
            </a:r>
            <a:r>
              <a:rPr lang="en-US" sz="2400" smtClean="0">
                <a:solidFill>
                  <a:schemeClr val="tx1">
                    <a:lumMod val="50000"/>
                  </a:schemeClr>
                </a:solidFill>
              </a:rPr>
              <a:t>web developer</a:t>
            </a:r>
            <a:endParaRPr lang="en-US" sz="2400" dirty="0">
              <a:solidFill>
                <a:schemeClr val="tx1">
                  <a:lumMod val="50000"/>
                </a:schemeClr>
              </a:solidFill>
            </a:endParaRPr>
          </a:p>
        </p:txBody>
      </p:sp>
    </p:spTree>
    <p:extLst>
      <p:ext uri="{BB962C8B-B14F-4D97-AF65-F5344CB8AC3E}">
        <p14:creationId xmlns:p14="http://schemas.microsoft.com/office/powerpoint/2010/main" val="7502878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041" y="2718755"/>
            <a:ext cx="911718" cy="914400"/>
          </a:xfrm>
          <a:prstGeom prst="rect">
            <a:avLst/>
          </a:prstGeom>
        </p:spPr>
      </p:pic>
      <p:sp>
        <p:nvSpPr>
          <p:cNvPr id="2" name="Title 1"/>
          <p:cNvSpPr>
            <a:spLocks noGrp="1"/>
          </p:cNvSpPr>
          <p:nvPr>
            <p:ph type="title"/>
          </p:nvPr>
        </p:nvSpPr>
        <p:spPr/>
        <p:txBody>
          <a:bodyPr/>
          <a:lstStyle/>
          <a:p>
            <a:r>
              <a:rPr lang="en-US" dirty="0" smtClean="0"/>
              <a:t>User-Agent Strings</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41" y="1448427"/>
            <a:ext cx="862919"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041" y="3989083"/>
            <a:ext cx="914400" cy="914400"/>
          </a:xfrm>
          <a:prstGeom prst="rect">
            <a:avLst/>
          </a:prstGeom>
        </p:spPr>
      </p:pic>
      <p:sp>
        <p:nvSpPr>
          <p:cNvPr id="8" name="Rectangle 7"/>
          <p:cNvSpPr/>
          <p:nvPr/>
        </p:nvSpPr>
        <p:spPr>
          <a:xfrm>
            <a:off x="1874531" y="5393445"/>
            <a:ext cx="9735881" cy="646331"/>
          </a:xfrm>
          <a:prstGeom prst="rect">
            <a:avLst/>
          </a:prstGeom>
        </p:spPr>
        <p:txBody>
          <a:bodyPr wrap="square">
            <a:spAutoFit/>
          </a:bodyPr>
          <a:lstStyle/>
          <a:p>
            <a:r>
              <a:rPr lang="en-US" dirty="0" smtClean="0">
                <a:solidFill>
                  <a:srgbClr val="FF0000"/>
                </a:solidFill>
              </a:rPr>
              <a:t>Mozilla/5.0</a:t>
            </a:r>
            <a:r>
              <a:rPr lang="en-US" dirty="0" smtClean="0"/>
              <a:t> </a:t>
            </a:r>
            <a:r>
              <a:rPr lang="en-US" dirty="0"/>
              <a:t>(Windows NT 10.0; WOW64) </a:t>
            </a:r>
            <a:r>
              <a:rPr lang="en-US" dirty="0" err="1">
                <a:solidFill>
                  <a:srgbClr val="FF0000"/>
                </a:solidFill>
              </a:rPr>
              <a:t>AppleWebKit</a:t>
            </a:r>
            <a:r>
              <a:rPr lang="en-US" dirty="0">
                <a:solidFill>
                  <a:srgbClr val="FF0000"/>
                </a:solidFill>
              </a:rPr>
              <a:t>/537.36 (KHTML, like Gecko) Chrome/39.0.2171.71 Safari/537.36 </a:t>
            </a:r>
            <a:r>
              <a:rPr lang="en-US" dirty="0"/>
              <a:t>Edge/12.0</a:t>
            </a:r>
          </a:p>
        </p:txBody>
      </p:sp>
      <p:sp>
        <p:nvSpPr>
          <p:cNvPr id="9" name="Rectangle 8"/>
          <p:cNvSpPr/>
          <p:nvPr/>
        </p:nvSpPr>
        <p:spPr>
          <a:xfrm>
            <a:off x="1874531" y="2852789"/>
            <a:ext cx="9735881" cy="646331"/>
          </a:xfrm>
          <a:prstGeom prst="rect">
            <a:avLst/>
          </a:prstGeom>
        </p:spPr>
        <p:txBody>
          <a:bodyPr wrap="square">
            <a:spAutoFit/>
          </a:bodyPr>
          <a:lstStyle/>
          <a:p>
            <a:r>
              <a:rPr lang="en-US" dirty="0">
                <a:solidFill>
                  <a:srgbClr val="FF0000"/>
                </a:solidFill>
              </a:rPr>
              <a:t>Mozilla/5.0</a:t>
            </a:r>
            <a:r>
              <a:rPr lang="en-US" dirty="0"/>
              <a:t> (Macintosh; Intel Mac OS X 10_10_1) </a:t>
            </a:r>
            <a:r>
              <a:rPr lang="en-US" dirty="0" err="1"/>
              <a:t>AppleWebKit</a:t>
            </a:r>
            <a:r>
              <a:rPr lang="en-US" dirty="0"/>
              <a:t>/600.1.25 </a:t>
            </a:r>
            <a:r>
              <a:rPr lang="en-US" dirty="0">
                <a:solidFill>
                  <a:srgbClr val="FF0000"/>
                </a:solidFill>
              </a:rPr>
              <a:t>(KHTML, like Gecko) </a:t>
            </a:r>
            <a:r>
              <a:rPr lang="en-US" dirty="0"/>
              <a:t>Version/8.0 Safari/600.1.25</a:t>
            </a:r>
          </a:p>
        </p:txBody>
      </p:sp>
      <p:sp>
        <p:nvSpPr>
          <p:cNvPr id="12" name="Rectangle 11"/>
          <p:cNvSpPr/>
          <p:nvPr/>
        </p:nvSpPr>
        <p:spPr>
          <a:xfrm>
            <a:off x="1874531" y="4123117"/>
            <a:ext cx="9905989" cy="646331"/>
          </a:xfrm>
          <a:prstGeom prst="rect">
            <a:avLst/>
          </a:prstGeom>
        </p:spPr>
        <p:txBody>
          <a:bodyPr wrap="square">
            <a:spAutoFit/>
          </a:bodyPr>
          <a:lstStyle/>
          <a:p>
            <a:r>
              <a:rPr lang="en-US" dirty="0" smtClean="0">
                <a:solidFill>
                  <a:srgbClr val="FF0000"/>
                </a:solidFill>
              </a:rPr>
              <a:t>Mozilla/5.0</a:t>
            </a:r>
            <a:r>
              <a:rPr lang="en-US" dirty="0" smtClean="0"/>
              <a:t> (Windows NT 10.0; WOW64) </a:t>
            </a:r>
            <a:r>
              <a:rPr lang="en-US" dirty="0" err="1" smtClean="0">
                <a:solidFill>
                  <a:srgbClr val="FF0000"/>
                </a:solidFill>
              </a:rPr>
              <a:t>AppleWebKit</a:t>
            </a:r>
            <a:r>
              <a:rPr lang="en-US" dirty="0" smtClean="0">
                <a:solidFill>
                  <a:srgbClr val="FF0000"/>
                </a:solidFill>
              </a:rPr>
              <a:t>/537.36 (KHTML, like Gecko) </a:t>
            </a:r>
            <a:r>
              <a:rPr lang="en-US" dirty="0" smtClean="0"/>
              <a:t>Chrome/40.0.2214.93 </a:t>
            </a:r>
            <a:r>
              <a:rPr lang="en-US" dirty="0" smtClean="0">
                <a:solidFill>
                  <a:srgbClr val="FF0000"/>
                </a:solidFill>
              </a:rPr>
              <a:t>Safari/537.36</a:t>
            </a:r>
            <a:endParaRPr lang="en-US" dirty="0">
              <a:solidFill>
                <a:srgbClr val="FF0000"/>
              </a:solidFill>
            </a:endParaRPr>
          </a:p>
        </p:txBody>
      </p:sp>
      <p:sp>
        <p:nvSpPr>
          <p:cNvPr id="14" name="Rectangle 13"/>
          <p:cNvSpPr/>
          <p:nvPr/>
        </p:nvSpPr>
        <p:spPr>
          <a:xfrm>
            <a:off x="1874531" y="1643498"/>
            <a:ext cx="9735880" cy="369332"/>
          </a:xfrm>
          <a:prstGeom prst="rect">
            <a:avLst/>
          </a:prstGeom>
        </p:spPr>
        <p:txBody>
          <a:bodyPr wrap="square">
            <a:spAutoFit/>
          </a:bodyPr>
          <a:lstStyle/>
          <a:p>
            <a:r>
              <a:rPr lang="en-US" dirty="0">
                <a:solidFill>
                  <a:srgbClr val="FF0000"/>
                </a:solidFill>
              </a:rPr>
              <a:t>Mozilla/5.0</a:t>
            </a:r>
            <a:r>
              <a:rPr lang="en-US" dirty="0"/>
              <a:t> (Windows NT 10.0; WOW64; rv:35.0) </a:t>
            </a:r>
            <a:r>
              <a:rPr lang="en-US" dirty="0">
                <a:solidFill>
                  <a:srgbClr val="FF0000"/>
                </a:solidFill>
              </a:rPr>
              <a:t>Gecko/20100101 </a:t>
            </a:r>
            <a:r>
              <a:rPr lang="en-US" dirty="0"/>
              <a:t>Firefox/35.0</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139" y="5162734"/>
            <a:ext cx="863221" cy="936182"/>
          </a:xfrm>
          <a:prstGeom prst="rect">
            <a:avLst/>
          </a:prstGeom>
        </p:spPr>
      </p:pic>
    </p:spTree>
    <p:extLst>
      <p:ext uri="{BB962C8B-B14F-4D97-AF65-F5344CB8AC3E}">
        <p14:creationId xmlns:p14="http://schemas.microsoft.com/office/powerpoint/2010/main" val="243325223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926" y="958922"/>
            <a:ext cx="2286000" cy="3810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spTree>
    <p:extLst>
      <p:ext uri="{BB962C8B-B14F-4D97-AF65-F5344CB8AC3E}">
        <p14:creationId xmlns:p14="http://schemas.microsoft.com/office/powerpoint/2010/main" val="192214449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04" y="1028455"/>
            <a:ext cx="5142346" cy="1158793"/>
          </a:xfrm>
        </p:spPr>
        <p:txBody>
          <a:bodyPr/>
          <a:lstStyle/>
          <a:p>
            <a:r>
              <a:rPr lang="en-US" dirty="0" smtClean="0"/>
              <a:t>What </a:t>
            </a:r>
            <a:r>
              <a:rPr lang="en-US" dirty="0"/>
              <a:t>is </a:t>
            </a:r>
            <a:r>
              <a:rPr lang="en-US" dirty="0" smtClean="0"/>
              <a:t>Microsoft Edge?</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17509" y="487"/>
            <a:ext cx="7674733" cy="6857650"/>
          </a:xfrm>
          <a:prstGeom prst="rect">
            <a:avLst/>
          </a:prstGeom>
        </p:spPr>
      </p:pic>
    </p:spTree>
    <p:extLst>
      <p:ext uri="{BB962C8B-B14F-4D97-AF65-F5344CB8AC3E}">
        <p14:creationId xmlns:p14="http://schemas.microsoft.com/office/powerpoint/2010/main" val="2870911458"/>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pic>
        <p:nvPicPr>
          <p:cNvPr id="2" name="Picture 1"/>
          <p:cNvPicPr>
            <a:picLocks noChangeAspect="1"/>
          </p:cNvPicPr>
          <p:nvPr/>
        </p:nvPicPr>
        <p:blipFill>
          <a:blip r:embed="rId8"/>
          <a:stretch>
            <a:fillRect/>
          </a:stretch>
        </p:blipFill>
        <p:spPr>
          <a:xfrm>
            <a:off x="8534414" y="955995"/>
            <a:ext cx="2289512" cy="3815854"/>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6228" y="5047468"/>
            <a:ext cx="865884" cy="939070"/>
          </a:xfrm>
          <a:prstGeom prst="rect">
            <a:avLst/>
          </a:prstGeom>
        </p:spPr>
      </p:pic>
    </p:spTree>
    <p:extLst>
      <p:ext uri="{BB962C8B-B14F-4D97-AF65-F5344CB8AC3E}">
        <p14:creationId xmlns:p14="http://schemas.microsoft.com/office/powerpoint/2010/main" val="282125757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04" y="1028455"/>
            <a:ext cx="5142346" cy="2139688"/>
          </a:xfrm>
        </p:spPr>
        <p:txBody>
          <a:bodyPr/>
          <a:lstStyle/>
          <a:p>
            <a:r>
              <a:rPr lang="en-US" dirty="0" smtClean="0"/>
              <a:t>New </a:t>
            </a:r>
            <a:br>
              <a:rPr lang="en-US" dirty="0" smtClean="0"/>
            </a:br>
            <a:r>
              <a:rPr lang="en-US" dirty="0" smtClean="0"/>
              <a:t>features</a:t>
            </a:r>
            <a:endParaRPr lang="en-US" dirty="0"/>
          </a:p>
        </p:txBody>
      </p:sp>
      <p:pic>
        <p:nvPicPr>
          <p:cNvPr id="3" name="Picture 2"/>
          <p:cNvPicPr>
            <a:picLocks noChangeAspect="1"/>
          </p:cNvPicPr>
          <p:nvPr/>
        </p:nvPicPr>
        <p:blipFill>
          <a:blip r:embed="rId2"/>
          <a:stretch>
            <a:fillRect/>
          </a:stretch>
        </p:blipFill>
        <p:spPr>
          <a:xfrm>
            <a:off x="5316826" y="434109"/>
            <a:ext cx="7005201" cy="6035964"/>
          </a:xfrm>
          <a:prstGeom prst="rect">
            <a:avLst/>
          </a:prstGeom>
        </p:spPr>
      </p:pic>
    </p:spTree>
    <p:extLst>
      <p:ext uri="{BB962C8B-B14F-4D97-AF65-F5344CB8AC3E}">
        <p14:creationId xmlns:p14="http://schemas.microsoft.com/office/powerpoint/2010/main" val="311947000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8151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99329" y="956317"/>
            <a:ext cx="7909229" cy="5729468"/>
          </a:xfrm>
          <a:prstGeom prst="rect">
            <a:avLst/>
          </a:prstGeom>
        </p:spPr>
      </p:pic>
      <p:sp>
        <p:nvSpPr>
          <p:cNvPr id="2" name="Title 1"/>
          <p:cNvSpPr>
            <a:spLocks noGrp="1"/>
          </p:cNvSpPr>
          <p:nvPr>
            <p:ph type="title"/>
          </p:nvPr>
        </p:nvSpPr>
        <p:spPr/>
        <p:txBody>
          <a:bodyPr>
            <a:normAutofit/>
          </a:bodyPr>
          <a:lstStyle/>
          <a:p>
            <a:r>
              <a:rPr lang="en-US" sz="4000" dirty="0">
                <a:latin typeface="Segoe UI Semibold" panose="020B0702040204020203" pitchFamily="34" charset="0"/>
                <a:cs typeface="Segoe UI Semibold" panose="020B0702040204020203" pitchFamily="34" charset="0"/>
              </a:rPr>
              <a:t>s</a:t>
            </a:r>
            <a:r>
              <a:rPr lang="en-US" sz="4000" dirty="0" smtClean="0">
                <a:latin typeface="Segoe UI Semibold" panose="020B0702040204020203" pitchFamily="34" charset="0"/>
                <a:cs typeface="Segoe UI Semibold" panose="020B0702040204020203" pitchFamily="34" charset="0"/>
              </a:rPr>
              <a:t>tatus.modern.ie</a:t>
            </a:r>
            <a:endParaRPr lang="en-US" sz="4000" dirty="0">
              <a:latin typeface="Segoe UI Semibold" panose="020B0702040204020203" pitchFamily="34" charset="0"/>
              <a:cs typeface="Segoe UI Semibold" panose="020B0702040204020203" pitchFamily="34" charset="0"/>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1644243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About:flags</a:t>
            </a:r>
            <a:endParaRPr lang="en-US" dirty="0"/>
          </a:p>
        </p:txBody>
      </p:sp>
      <p:pic>
        <p:nvPicPr>
          <p:cNvPr id="5" name="Picture 4"/>
          <p:cNvPicPr>
            <a:picLocks noChangeAspect="1"/>
          </p:cNvPicPr>
          <p:nvPr/>
        </p:nvPicPr>
        <p:blipFill>
          <a:blip r:embed="rId3"/>
          <a:stretch>
            <a:fillRect/>
          </a:stretch>
        </p:blipFill>
        <p:spPr>
          <a:xfrm>
            <a:off x="3759694" y="289511"/>
            <a:ext cx="8165386" cy="6374732"/>
          </a:xfrm>
          <a:prstGeom prst="rect">
            <a:avLst/>
          </a:prstGeom>
        </p:spPr>
      </p:pic>
    </p:spTree>
    <p:extLst>
      <p:ext uri="{BB962C8B-B14F-4D97-AF65-F5344CB8AC3E}">
        <p14:creationId xmlns:p14="http://schemas.microsoft.com/office/powerpoint/2010/main" val="304799286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404105"/>
            <a:ext cx="11637012" cy="2049792"/>
          </a:xfrm>
        </p:spPr>
        <p:txBody>
          <a:bodyPr/>
          <a:lstStyle/>
          <a:p>
            <a:r>
              <a:rPr lang="en-US" sz="6600" dirty="0" smtClean="0"/>
              <a:t>Windows Web Platform</a:t>
            </a:r>
            <a:r>
              <a:rPr lang="en-US" sz="6600" dirty="0"/>
              <a:t/>
            </a:r>
            <a:br>
              <a:rPr lang="en-US" sz="6600" dirty="0"/>
            </a:br>
            <a:endParaRPr lang="en-US" sz="6600" dirty="0"/>
          </a:p>
        </p:txBody>
      </p:sp>
    </p:spTree>
    <p:extLst>
      <p:ext uri="{BB962C8B-B14F-4D97-AF65-F5344CB8AC3E}">
        <p14:creationId xmlns:p14="http://schemas.microsoft.com/office/powerpoint/2010/main" val="366806842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45465" y="440918"/>
            <a:ext cx="10701071" cy="5910801"/>
          </a:xfrm>
          <a:prstGeom prst="rect">
            <a:avLst/>
          </a:prstGeom>
        </p:spPr>
      </p:pic>
      <p:pic>
        <p:nvPicPr>
          <p:cNvPr id="27" name="Picture 26"/>
          <p:cNvPicPr>
            <a:picLocks noChangeAspect="1"/>
          </p:cNvPicPr>
          <p:nvPr/>
        </p:nvPicPr>
        <p:blipFill>
          <a:blip r:embed="rId4"/>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r>
              <a:rPr lang="en-US" sz="2353" dirty="0">
                <a:latin typeface="+mj-lt"/>
              </a:rPr>
              <a:t>EdgeHTML.dll</a:t>
            </a: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r>
              <a:rPr lang="en-US" sz="2353" dirty="0">
                <a:latin typeface="+mj-lt"/>
              </a:rPr>
              <a:t>Chakra</a:t>
            </a: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Tree>
    <p:extLst>
      <p:ext uri="{BB962C8B-B14F-4D97-AF65-F5344CB8AC3E}">
        <p14:creationId xmlns:p14="http://schemas.microsoft.com/office/powerpoint/2010/main" val="312854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ntr" presetSubtype="2" fill="hold" nodeType="withEffect">
                                  <p:stCondLst>
                                    <p:cond delay="5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4"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Tree>
    <p:extLst>
      <p:ext uri="{BB962C8B-B14F-4D97-AF65-F5344CB8AC3E}">
        <p14:creationId xmlns:p14="http://schemas.microsoft.com/office/powerpoint/2010/main" val="339627681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Packaged apps and tools investments</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4315"/>
          <a:stretch/>
        </p:blipFill>
        <p:spPr>
          <a:xfrm>
            <a:off x="268928" y="1361933"/>
            <a:ext cx="7437271" cy="4447740"/>
          </a:xfrm>
          <a:prstGeom prst="rect">
            <a:avLst/>
          </a:prstGeom>
          <a:ln w="3175">
            <a:solidFill>
              <a:schemeClr val="bg2">
                <a:lumMod val="75000"/>
              </a:schemeClr>
            </a:solidFill>
          </a:ln>
          <a:effectLst>
            <a:outerShdw blurRad="190500" algn="tl" rotWithShape="0">
              <a:srgbClr val="000000">
                <a:alpha val="15000"/>
              </a:srgbClr>
            </a:outerShdw>
          </a:effectLst>
        </p:spPr>
      </p:pic>
      <p:grpSp>
        <p:nvGrpSpPr>
          <p:cNvPr id="10" name="Group 9"/>
          <p:cNvGrpSpPr/>
          <p:nvPr/>
        </p:nvGrpSpPr>
        <p:grpSpPr>
          <a:xfrm>
            <a:off x="5962911" y="1856503"/>
            <a:ext cx="3067801" cy="5186218"/>
            <a:chOff x="5990619" y="1690255"/>
            <a:chExt cx="3067801" cy="5186218"/>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619" y="1690255"/>
              <a:ext cx="3067801" cy="518621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5691" y="2484584"/>
              <a:ext cx="1974567" cy="3514728"/>
            </a:xfrm>
            <a:prstGeom prst="rect">
              <a:avLst/>
            </a:prstGeom>
          </p:spPr>
        </p:pic>
      </p:grpSp>
      <p:sp>
        <p:nvSpPr>
          <p:cNvPr id="13" name="TextBox 12"/>
          <p:cNvSpPr txBox="1"/>
          <p:nvPr/>
        </p:nvSpPr>
        <p:spPr>
          <a:xfrm>
            <a:off x="8719127" y="2279476"/>
            <a:ext cx="3297382" cy="3530197"/>
          </a:xfrm>
          <a:prstGeom prst="rect">
            <a:avLst/>
          </a:prstGeom>
          <a:noFill/>
        </p:spPr>
        <p:txBody>
          <a:bodyPr wrap="square" lIns="182880" tIns="146304" rIns="182880" bIns="146304" rtlCol="0">
            <a:spAutoFit/>
          </a:bodyPr>
          <a:lstStyle/>
          <a:p>
            <a:pPr marL="285750" indent="-285750">
              <a:spcAft>
                <a:spcPts val="1200"/>
              </a:spcAft>
              <a:buFont typeface="Arial" panose="020B0604020202020204" pitchFamily="34" charset="0"/>
              <a:buChar char="•"/>
            </a:pPr>
            <a:r>
              <a:rPr lang="en-US" dirty="0" smtClean="0">
                <a:solidFill>
                  <a:schemeClr val="accent2"/>
                </a:solidFill>
              </a:rPr>
              <a:t>Build apps for iOS, Android &amp; Windows</a:t>
            </a:r>
          </a:p>
          <a:p>
            <a:pPr marL="285750" indent="-285750">
              <a:spcAft>
                <a:spcPts val="1200"/>
              </a:spcAft>
              <a:buFont typeface="Arial" panose="020B0604020202020204" pitchFamily="34" charset="0"/>
              <a:buChar char="•"/>
            </a:pPr>
            <a:r>
              <a:rPr lang="en-US" dirty="0" smtClean="0">
                <a:solidFill>
                  <a:schemeClr val="accent2"/>
                </a:solidFill>
              </a:rPr>
              <a:t>Nearly </a:t>
            </a:r>
            <a:r>
              <a:rPr lang="en-US" dirty="0">
                <a:solidFill>
                  <a:schemeClr val="accent2"/>
                </a:solidFill>
              </a:rPr>
              <a:t>100% shared </a:t>
            </a:r>
            <a:r>
              <a:rPr lang="en-US" dirty="0" smtClean="0">
                <a:solidFill>
                  <a:schemeClr val="accent2"/>
                </a:solidFill>
              </a:rPr>
              <a:t>code</a:t>
            </a:r>
          </a:p>
          <a:p>
            <a:pPr marL="285750" indent="-285750">
              <a:spcAft>
                <a:spcPts val="1200"/>
              </a:spcAft>
              <a:buFont typeface="Arial" panose="020B0604020202020204" pitchFamily="34" charset="0"/>
              <a:buChar char="•"/>
            </a:pPr>
            <a:r>
              <a:rPr lang="en-US" dirty="0" smtClean="0">
                <a:solidFill>
                  <a:schemeClr val="accent2"/>
                </a:solidFill>
              </a:rPr>
              <a:t>Debug </a:t>
            </a:r>
            <a:r>
              <a:rPr lang="en-US" dirty="0">
                <a:solidFill>
                  <a:schemeClr val="accent2"/>
                </a:solidFill>
              </a:rPr>
              <a:t>on any device or emulator</a:t>
            </a:r>
          </a:p>
          <a:p>
            <a:pPr marL="285750" indent="-285750">
              <a:spcAft>
                <a:spcPts val="1200"/>
              </a:spcAft>
              <a:buFont typeface="Arial" panose="020B0604020202020204" pitchFamily="34" charset="0"/>
              <a:buChar char="•"/>
            </a:pPr>
            <a:r>
              <a:rPr lang="en-US" dirty="0">
                <a:solidFill>
                  <a:schemeClr val="accent2"/>
                </a:solidFill>
              </a:rPr>
              <a:t>Use the JavaScript </a:t>
            </a:r>
            <a:r>
              <a:rPr lang="en-US" dirty="0" smtClean="0">
                <a:solidFill>
                  <a:schemeClr val="accent2"/>
                </a:solidFill>
              </a:rPr>
              <a:t>frameworks </a:t>
            </a:r>
            <a:r>
              <a:rPr lang="en-US" dirty="0">
                <a:solidFill>
                  <a:schemeClr val="accent2"/>
                </a:solidFill>
              </a:rPr>
              <a:t>you love</a:t>
            </a:r>
          </a:p>
          <a:p>
            <a:pPr marL="285750" indent="-285750">
              <a:spcAft>
                <a:spcPts val="1200"/>
              </a:spcAft>
              <a:buFont typeface="Arial" panose="020B0604020202020204" pitchFamily="34" charset="0"/>
              <a:buChar char="•"/>
            </a:pPr>
            <a:r>
              <a:rPr lang="en-US" dirty="0" smtClean="0">
                <a:solidFill>
                  <a:schemeClr val="accent2"/>
                </a:solidFill>
              </a:rPr>
              <a:t>Support for offline</a:t>
            </a:r>
            <a:endParaRPr lang="en-US" dirty="0">
              <a:solidFill>
                <a:schemeClr val="accent2"/>
              </a:solidFill>
            </a:endParaRPr>
          </a:p>
          <a:p>
            <a:pPr marL="285750" indent="-285750">
              <a:lnSpc>
                <a:spcPct val="90000"/>
              </a:lnSpc>
              <a:spcAft>
                <a:spcPts val="1200"/>
              </a:spcAft>
              <a:buFont typeface="Arial" panose="020B0604020202020204" pitchFamily="34" charset="0"/>
              <a:buChar char="•"/>
            </a:pPr>
            <a:endParaRPr lang="en-US" dirty="0" err="1" smtClean="0">
              <a:solidFill>
                <a:schemeClr val="accent2"/>
              </a:solidFill>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68928" y="5980839"/>
            <a:ext cx="2501981" cy="443340"/>
          </a:xfrm>
          <a:prstGeom prst="rect">
            <a:avLst/>
          </a:prstGeom>
        </p:spPr>
      </p:pic>
    </p:spTree>
    <p:extLst>
      <p:ext uri="{BB962C8B-B14F-4D97-AF65-F5344CB8AC3E}">
        <p14:creationId xmlns:p14="http://schemas.microsoft.com/office/powerpoint/2010/main" val="373478982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9" name="Freeform 8"/>
          <p:cNvSpPr/>
          <p:nvPr/>
        </p:nvSpPr>
        <p:spPr bwMode="auto">
          <a:xfrm>
            <a:off x="5318103" y="2618048"/>
            <a:ext cx="1104719" cy="2924064"/>
          </a:xfrm>
          <a:custGeom>
            <a:avLst/>
            <a:gdLst>
              <a:gd name="connsiteX0" fmla="*/ 552360 w 1104719"/>
              <a:gd name="connsiteY0" fmla="*/ 0 h 2924064"/>
              <a:gd name="connsiteX1" fmla="*/ 597820 w 1104719"/>
              <a:gd name="connsiteY1" fmla="*/ 50019 h 2924064"/>
              <a:gd name="connsiteX2" fmla="*/ 1104719 w 1104719"/>
              <a:gd name="connsiteY2" fmla="*/ 1462032 h 2924064"/>
              <a:gd name="connsiteX3" fmla="*/ 597820 w 1104719"/>
              <a:gd name="connsiteY3" fmla="*/ 2874045 h 2924064"/>
              <a:gd name="connsiteX4" fmla="*/ 552360 w 1104719"/>
              <a:gd name="connsiteY4" fmla="*/ 2924064 h 2924064"/>
              <a:gd name="connsiteX5" fmla="*/ 506900 w 1104719"/>
              <a:gd name="connsiteY5" fmla="*/ 2874045 h 2924064"/>
              <a:gd name="connsiteX6" fmla="*/ 0 w 1104719"/>
              <a:gd name="connsiteY6" fmla="*/ 1462032 h 2924064"/>
              <a:gd name="connsiteX7" fmla="*/ 506900 w 1104719"/>
              <a:gd name="connsiteY7" fmla="*/ 50019 h 29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719" h="2924064">
                <a:moveTo>
                  <a:pt x="552360" y="0"/>
                </a:moveTo>
                <a:lnTo>
                  <a:pt x="597820" y="50019"/>
                </a:lnTo>
                <a:cubicBezTo>
                  <a:pt x="914491" y="433735"/>
                  <a:pt x="1104719" y="925669"/>
                  <a:pt x="1104719" y="1462032"/>
                </a:cubicBezTo>
                <a:cubicBezTo>
                  <a:pt x="1104719" y="1998396"/>
                  <a:pt x="914491" y="2490329"/>
                  <a:pt x="597820" y="2874045"/>
                </a:cubicBezTo>
                <a:lnTo>
                  <a:pt x="552360" y="2924064"/>
                </a:lnTo>
                <a:lnTo>
                  <a:pt x="506900" y="2874045"/>
                </a:lnTo>
                <a:cubicBezTo>
                  <a:pt x="190229" y="2490329"/>
                  <a:pt x="0" y="1998396"/>
                  <a:pt x="0" y="1462032"/>
                </a:cubicBezTo>
                <a:cubicBezTo>
                  <a:pt x="0" y="925669"/>
                  <a:pt x="190229" y="433735"/>
                  <a:pt x="506900" y="50019"/>
                </a:cubicBez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89642" tIns="89642" rIns="33620" bIns="33620" rtlCol="0" anchor="ctr" anchorCtr="0">
            <a:noAutofit/>
          </a:bodyPr>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
        <p:nvSpPr>
          <p:cNvPr id="10" name="Oval 9"/>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11" name="Oval 10"/>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0041880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2448732"/>
            <a:ext cx="12192000" cy="1960537"/>
          </a:xfrm>
          <a:prstGeom prst="rect">
            <a:avLst/>
          </a:prstGeom>
          <a:noFill/>
        </p:spPr>
        <p:txBody>
          <a:bodyPr wrap="square" lIns="137160" tIns="109728" rIns="137160" bIns="109728" rtlCol="0">
            <a:spAutoFit/>
          </a:bodyPr>
          <a:lstStyle/>
          <a:p>
            <a:pPr algn="ctr">
              <a:lnSpc>
                <a:spcPct val="90000"/>
              </a:lnSpc>
              <a:spcBef>
                <a:spcPts val="600"/>
              </a:spcBef>
            </a:pPr>
            <a:r>
              <a:rPr lang="en-US" sz="6000" b="1" dirty="0" smtClean="0">
                <a:solidFill>
                  <a:prstClr val="white"/>
                </a:solidFill>
                <a:latin typeface="Segoe UI Light"/>
              </a:rPr>
              <a:t>44 Billion</a:t>
            </a:r>
          </a:p>
          <a:p>
            <a:pPr algn="ctr">
              <a:lnSpc>
                <a:spcPct val="90000"/>
              </a:lnSpc>
              <a:spcBef>
                <a:spcPts val="600"/>
              </a:spcBef>
            </a:pPr>
            <a:r>
              <a:rPr lang="en-US" sz="6000" b="1" dirty="0" smtClean="0">
                <a:solidFill>
                  <a:prstClr val="white"/>
                </a:solidFill>
                <a:latin typeface="Segoe UI Light"/>
              </a:rPr>
              <a:t> Web sites</a:t>
            </a:r>
            <a:endParaRPr lang="en-US" sz="6000" b="1" dirty="0">
              <a:solidFill>
                <a:prstClr val="white"/>
              </a:solidFill>
              <a:latin typeface="Segoe UI Light"/>
            </a:endParaRPr>
          </a:p>
        </p:txBody>
      </p:sp>
      <p:sp>
        <p:nvSpPr>
          <p:cNvPr id="11" name="Rectangle 10"/>
          <p:cNvSpPr/>
          <p:nvPr/>
        </p:nvSpPr>
        <p:spPr>
          <a:xfrm>
            <a:off x="4572000" y="3429000"/>
            <a:ext cx="3200400" cy="714103"/>
          </a:xfrm>
          <a:prstGeom prst="rect">
            <a:avLst/>
          </a:prstGeom>
          <a:solidFill>
            <a:srgbClr val="00BCF2"/>
          </a:solidFill>
          <a:ln w="12700" cap="flat" cmpd="sng" algn="ctr">
            <a:noFill/>
            <a:prstDash val="solid"/>
            <a:miter lim="800000"/>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smtClean="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135026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Uses the always current Edge rendering engine</a:t>
            </a:r>
          </a:p>
          <a:p>
            <a:r>
              <a:rPr lang="en-US" dirty="0" smtClean="0"/>
              <a:t>Improved app performance and responsiveness</a:t>
            </a:r>
          </a:p>
          <a:p>
            <a:r>
              <a:rPr lang="en-US" dirty="0" smtClean="0"/>
              <a:t>Improved App to WebView communication</a:t>
            </a:r>
          </a:p>
          <a:p>
            <a:r>
              <a:rPr lang="en-US" dirty="0" smtClean="0"/>
              <a:t>Enables Windows Runtime access</a:t>
            </a:r>
            <a:endParaRPr lang="en-US" dirty="0"/>
          </a:p>
        </p:txBody>
      </p:sp>
      <p:sp>
        <p:nvSpPr>
          <p:cNvPr id="3" name="Title 2"/>
          <p:cNvSpPr>
            <a:spLocks noGrp="1"/>
          </p:cNvSpPr>
          <p:nvPr>
            <p:ph type="title"/>
          </p:nvPr>
        </p:nvSpPr>
        <p:spPr/>
        <p:txBody>
          <a:bodyPr/>
          <a:lstStyle/>
          <a:p>
            <a:r>
              <a:rPr lang="en-US" smtClean="0"/>
              <a:t>WebView Control</a:t>
            </a:r>
            <a:endParaRPr lang="en-US" dirty="0"/>
          </a:p>
        </p:txBody>
      </p:sp>
    </p:spTree>
    <p:extLst>
      <p:ext uri="{BB962C8B-B14F-4D97-AF65-F5344CB8AC3E}">
        <p14:creationId xmlns:p14="http://schemas.microsoft.com/office/powerpoint/2010/main" val="419481643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en-US" dirty="0" smtClean="0"/>
              <a:t>DEMO</a:t>
            </a:r>
            <a:br>
              <a:rPr lang="en-US" dirty="0" smtClean="0"/>
            </a:br>
            <a:r>
              <a:rPr lang="en-US" dirty="0" err="1" smtClean="0"/>
              <a:t>Webview</a:t>
            </a:r>
            <a:endParaRPr lang="en-US" dirty="0"/>
          </a:p>
        </p:txBody>
      </p:sp>
    </p:spTree>
    <p:extLst>
      <p:ext uri="{BB962C8B-B14F-4D97-AF65-F5344CB8AC3E}">
        <p14:creationId xmlns:p14="http://schemas.microsoft.com/office/powerpoint/2010/main" val="36552419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84049241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solidFill>
                <a:srgbClr val="0078D7"/>
              </a:solidFill>
              <a:ea typeface="Segoe UI" pitchFamily="34" charset="0"/>
              <a:cs typeface="Segoe UI" pitchFamily="34" charset="0"/>
            </a:endParaRPr>
          </a:p>
        </p:txBody>
      </p:sp>
      <p:sp>
        <p:nvSpPr>
          <p:cNvPr id="39" name="Isosceles Triangle 38"/>
          <p:cNvSpPr/>
          <p:nvPr/>
        </p:nvSpPr>
        <p:spPr bwMode="auto">
          <a:xfrm flipV="1">
            <a:off x="1334124" y="992276"/>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Web"/>
          <p:cNvSpPr txBox="1">
            <a:spLocks/>
          </p:cNvSpPr>
          <p:nvPr/>
        </p:nvSpPr>
        <p:spPr>
          <a:xfrm>
            <a:off x="984656" y="253570"/>
            <a:ext cx="3250460"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solidFill>
                  <a:srgbClr val="FFFFFF"/>
                </a:solidFill>
              </a:rPr>
              <a:t>Microsoft Edge</a:t>
            </a:r>
            <a:endParaRPr lang="en-US" sz="2941" dirty="0">
              <a:solidFill>
                <a:srgbClr val="FFFFFF"/>
              </a:solidFill>
            </a:endParaRPr>
          </a:p>
        </p:txBody>
      </p:sp>
      <p:sp>
        <p:nvSpPr>
          <p:cNvPr id="35" name=".NET &amp; Win32"/>
          <p:cNvSpPr txBox="1">
            <a:spLocks/>
          </p:cNvSpPr>
          <p:nvPr/>
        </p:nvSpPr>
        <p:spPr>
          <a:xfrm>
            <a:off x="4235116" y="255754"/>
            <a:ext cx="4379495"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gradFill>
                  <a:gsLst>
                    <a:gs pos="2917">
                      <a:srgbClr val="FFFFFF"/>
                    </a:gs>
                    <a:gs pos="30000">
                      <a:srgbClr val="FFFFFF"/>
                    </a:gs>
                  </a:gsLst>
                  <a:lin ang="5400000" scaled="0"/>
                </a:gradFill>
              </a:rPr>
              <a:t>NEW: Hosted Web Apps</a:t>
            </a:r>
            <a:endParaRPr lang="en-US" sz="2941" dirty="0">
              <a:gradFill>
                <a:gsLst>
                  <a:gs pos="2917">
                    <a:srgbClr val="FFFFFF"/>
                  </a:gs>
                  <a:gs pos="30000">
                    <a:srgbClr val="FFFFFF"/>
                  </a:gs>
                </a:gsLst>
                <a:lin ang="5400000" scaled="0"/>
              </a:gradFill>
            </a:endParaRPr>
          </a:p>
        </p:txBody>
      </p:sp>
      <p:sp>
        <p:nvSpPr>
          <p:cNvPr id="30"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Font typeface="Arial" pitchFamily="34" charset="0"/>
              <a:buNone/>
              <a:defRPr/>
            </a:pPr>
            <a:r>
              <a:rPr lang="en-US" sz="2667" dirty="0" smtClean="0">
                <a:solidFill>
                  <a:srgbClr val="0078D7"/>
                </a:solidFill>
              </a:rPr>
              <a:t>Bring </a:t>
            </a:r>
            <a:r>
              <a:rPr lang="en-US" sz="2667" dirty="0">
                <a:solidFill>
                  <a:srgbClr val="0078D7"/>
                </a:solidFill>
              </a:rPr>
              <a:t>your website experience to the Windows Store</a:t>
            </a:r>
          </a:p>
          <a:p>
            <a:pPr marL="0" indent="0">
              <a:lnSpc>
                <a:spcPct val="110000"/>
              </a:lnSpc>
              <a:spcBef>
                <a:spcPts val="2400"/>
              </a:spcBef>
              <a:spcAft>
                <a:spcPts val="600"/>
              </a:spcAft>
              <a:buFont typeface="Arial" pitchFamily="34" charset="0"/>
              <a:buNone/>
              <a:defRPr/>
            </a:pPr>
            <a:r>
              <a:rPr lang="en-US" sz="2667" dirty="0">
                <a:solidFill>
                  <a:srgbClr val="0078D7"/>
                </a:solidFill>
              </a:rPr>
              <a:t>Leverage your web investments and developer workflow</a:t>
            </a:r>
          </a:p>
          <a:p>
            <a:pPr marL="0" indent="0">
              <a:lnSpc>
                <a:spcPct val="110000"/>
              </a:lnSpc>
              <a:spcBef>
                <a:spcPts val="2400"/>
              </a:spcBef>
              <a:spcAft>
                <a:spcPts val="600"/>
              </a:spcAft>
              <a:buFont typeface="Arial" pitchFamily="34" charset="0"/>
              <a:buNone/>
              <a:defRPr/>
            </a:pPr>
            <a:r>
              <a:rPr lang="en-US" sz="2667" dirty="0">
                <a:solidFill>
                  <a:srgbClr val="0078D7"/>
                </a:solidFill>
              </a:rPr>
              <a:t>Full access to Universal </a:t>
            </a:r>
            <a:r>
              <a:rPr lang="en-US" sz="2667" dirty="0" smtClean="0">
                <a:solidFill>
                  <a:srgbClr val="0078D7"/>
                </a:solidFill>
              </a:rPr>
              <a:t>APIs</a:t>
            </a:r>
            <a:r>
              <a:rPr lang="en-US" sz="2667" dirty="0">
                <a:solidFill>
                  <a:srgbClr val="0078D7"/>
                </a:solidFill>
              </a:rPr>
              <a:t> </a:t>
            </a:r>
            <a:r>
              <a:rPr lang="en-US" sz="2667" dirty="0" smtClean="0">
                <a:solidFill>
                  <a:srgbClr val="0078D7"/>
                </a:solidFill>
              </a:rPr>
              <a:t>like</a:t>
            </a:r>
            <a:endParaRPr lang="en-US" sz="2667" dirty="0">
              <a:solidFill>
                <a:srgbClr val="0078D7"/>
              </a:solidFill>
            </a:endParaRPr>
          </a:p>
          <a:p>
            <a:pPr marL="0" indent="0">
              <a:lnSpc>
                <a:spcPct val="110000"/>
              </a:lnSpc>
              <a:spcBef>
                <a:spcPts val="0"/>
              </a:spcBef>
              <a:spcAft>
                <a:spcPts val="600"/>
              </a:spcAft>
              <a:buFont typeface="Arial" pitchFamily="34" charset="0"/>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31" name="Group 30"/>
          <p:cNvGrpSpPr>
            <a:grpSpLocks noChangeAspect="1"/>
          </p:cNvGrpSpPr>
          <p:nvPr/>
        </p:nvGrpSpPr>
        <p:grpSpPr>
          <a:xfrm>
            <a:off x="214837" y="2081061"/>
            <a:ext cx="5346536" cy="3230435"/>
            <a:chOff x="2670166" y="1408840"/>
            <a:chExt cx="8910892" cy="5384059"/>
          </a:xfrm>
        </p:grpSpPr>
        <p:sp>
          <p:nvSpPr>
            <p:cNvPr id="32"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33"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6" name="Right Arrow 35"/>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a:grpSpLocks noChangeAspect="1"/>
            </p:cNvGrpSpPr>
            <p:nvPr/>
          </p:nvGrpSpPr>
          <p:grpSpPr>
            <a:xfrm>
              <a:off x="3015230" y="1408840"/>
              <a:ext cx="6328050" cy="3458866"/>
              <a:chOff x="3075690" y="1436593"/>
              <a:chExt cx="6454941" cy="3528223"/>
            </a:xfrm>
          </p:grpSpPr>
          <p:sp>
            <p:nvSpPr>
              <p:cNvPr id="50" name="TextBox 49"/>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51" name="Freeform 50"/>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41" name="Up-Down Arrow 40"/>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a:grpSpLocks noChangeAspect="1"/>
            </p:cNvGrpSpPr>
            <p:nvPr/>
          </p:nvGrpSpPr>
          <p:grpSpPr>
            <a:xfrm>
              <a:off x="4970944" y="2265040"/>
              <a:ext cx="2483879" cy="2130987"/>
              <a:chOff x="5070621" y="2309962"/>
              <a:chExt cx="2533686" cy="2173716"/>
            </a:xfrm>
          </p:grpSpPr>
          <p:sp>
            <p:nvSpPr>
              <p:cNvPr id="44"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48" name="TextBox 47"/>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49" name="Freeform 48"/>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388204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9112E-7 1.81117E-6 L 0.25811 1.81117E-6 " pathEditMode="relative" rAng="0" ptsTypes="AA">
                                      <p:cBhvr>
                                        <p:cTn id="6" dur="1000" fill="hold"/>
                                        <p:tgtEl>
                                          <p:spTgt spid="39"/>
                                        </p:tgtEl>
                                        <p:attrNameLst>
                                          <p:attrName>ppt_x</p:attrName>
                                          <p:attrName>ppt_y</p:attrName>
                                        </p:attrNameLst>
                                      </p:cBhvr>
                                      <p:rCtr x="12905" y="0"/>
                                    </p:animMotion>
                                  </p:childTnLst>
                                </p:cTn>
                              </p:par>
                              <p:par>
                                <p:cTn id="7" presetID="3" presetClass="emph" presetSubtype="2" fill="hold" grpId="0" nodeType="withEffect">
                                  <p:stCondLst>
                                    <p:cond delay="0"/>
                                  </p:stCondLst>
                                  <p:childTnLst>
                                    <p:animClr clrSpc="rgb" dir="cw">
                                      <p:cBhvr override="childStyle">
                                        <p:cTn id="8" dur="1000" fill="hold"/>
                                        <p:tgtEl>
                                          <p:spTgt spid="34"/>
                                        </p:tgtEl>
                                        <p:attrNameLst>
                                          <p:attrName>style.color</p:attrName>
                                        </p:attrNameLst>
                                      </p:cBhvr>
                                      <p:to>
                                        <a:srgbClr val="409AE1"/>
                                      </p:to>
                                    </p:animClr>
                                  </p:childTnLst>
                                </p:cTn>
                              </p:par>
                              <p:par>
                                <p:cTn id="9" presetID="10" presetClass="entr" presetSubtype="0" fill="hold" grpId="0" nodeType="with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nodePh="1">
                                  <p:stCondLst>
                                    <p:cond delay="0"/>
                                  </p:stCondLst>
                                  <p:endCondLst>
                                    <p:cond evt="begin" delay="0">
                                      <p:tn val="13"/>
                                    </p:cond>
                                  </p:end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 calcmode="lin" valueType="num">
                                      <p:cBhvr additive="base">
                                        <p:cTn id="23" dur="2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24" dur="2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2" presetClass="entr" presetSubtype="2" fill="hold" grpId="0" nodeType="afterEffect">
                                  <p:stCondLst>
                                    <p:cond delay="0"/>
                                  </p:stCondLst>
                                  <p:childTnLst>
                                    <p:set>
                                      <p:cBhvr>
                                        <p:cTn id="27" dur="1" fill="hold">
                                          <p:stCondLst>
                                            <p:cond delay="0"/>
                                          </p:stCondLst>
                                        </p:cTn>
                                        <p:tgtEl>
                                          <p:spTgt spid="30">
                                            <p:txEl>
                                              <p:pRg st="1" end="1"/>
                                            </p:txEl>
                                          </p:spTgt>
                                        </p:tgtEl>
                                        <p:attrNameLst>
                                          <p:attrName>style.visibility</p:attrName>
                                        </p:attrNameLst>
                                      </p:cBhvr>
                                      <p:to>
                                        <p:strVal val="visible"/>
                                      </p:to>
                                    </p:set>
                                    <p:anim calcmode="lin" valueType="num">
                                      <p:cBhvr additive="base">
                                        <p:cTn id="28" dur="250" fill="hold"/>
                                        <p:tgtEl>
                                          <p:spTgt spid="30">
                                            <p:txEl>
                                              <p:pRg st="1" end="1"/>
                                            </p:txEl>
                                          </p:spTgt>
                                        </p:tgtEl>
                                        <p:attrNameLst>
                                          <p:attrName>ppt_x</p:attrName>
                                        </p:attrNameLst>
                                      </p:cBhvr>
                                      <p:tavLst>
                                        <p:tav tm="0">
                                          <p:val>
                                            <p:strVal val="1+#ppt_w/2"/>
                                          </p:val>
                                        </p:tav>
                                        <p:tav tm="100000">
                                          <p:val>
                                            <p:strVal val="#ppt_x"/>
                                          </p:val>
                                        </p:tav>
                                      </p:tavLst>
                                    </p:anim>
                                    <p:anim calcmode="lin" valueType="num">
                                      <p:cBhvr additive="base">
                                        <p:cTn id="29" dur="250" fill="hold"/>
                                        <p:tgtEl>
                                          <p:spTgt spid="30">
                                            <p:txEl>
                                              <p:pRg st="1" end="1"/>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 calcmode="lin" valueType="num">
                                      <p:cBhvr additive="base">
                                        <p:cTn id="33" dur="250" fill="hold"/>
                                        <p:tgtEl>
                                          <p:spTgt spid="30">
                                            <p:txEl>
                                              <p:pRg st="2" end="2"/>
                                            </p:txEl>
                                          </p:spTgt>
                                        </p:tgtEl>
                                        <p:attrNameLst>
                                          <p:attrName>ppt_x</p:attrName>
                                        </p:attrNameLst>
                                      </p:cBhvr>
                                      <p:tavLst>
                                        <p:tav tm="0">
                                          <p:val>
                                            <p:strVal val="1+#ppt_w/2"/>
                                          </p:val>
                                        </p:tav>
                                        <p:tav tm="100000">
                                          <p:val>
                                            <p:strVal val="#ppt_x"/>
                                          </p:val>
                                        </p:tav>
                                      </p:tavLst>
                                    </p:anim>
                                    <p:anim calcmode="lin" valueType="num">
                                      <p:cBhvr additive="base">
                                        <p:cTn id="34" dur="250" fill="hold"/>
                                        <p:tgtEl>
                                          <p:spTgt spid="30">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0">
                                            <p:txEl>
                                              <p:pRg st="3" end="3"/>
                                            </p:txEl>
                                          </p:spTgt>
                                        </p:tgtEl>
                                        <p:attrNameLst>
                                          <p:attrName>style.visibility</p:attrName>
                                        </p:attrNameLst>
                                      </p:cBhvr>
                                      <p:to>
                                        <p:strVal val="visible"/>
                                      </p:to>
                                    </p:set>
                                    <p:anim calcmode="lin" valueType="num">
                                      <p:cBhvr additive="base">
                                        <p:cTn id="37" dur="250" fill="hold"/>
                                        <p:tgtEl>
                                          <p:spTgt spid="30">
                                            <p:txEl>
                                              <p:pRg st="3" end="3"/>
                                            </p:txEl>
                                          </p:spTgt>
                                        </p:tgtEl>
                                        <p:attrNameLst>
                                          <p:attrName>ppt_x</p:attrName>
                                        </p:attrNameLst>
                                      </p:cBhvr>
                                      <p:tavLst>
                                        <p:tav tm="0">
                                          <p:val>
                                            <p:strVal val="1+#ppt_w/2"/>
                                          </p:val>
                                        </p:tav>
                                        <p:tav tm="100000">
                                          <p:val>
                                            <p:strVal val="#ppt_x"/>
                                          </p:val>
                                        </p:tav>
                                      </p:tavLst>
                                    </p:anim>
                                    <p:anim calcmode="lin" valueType="num">
                                      <p:cBhvr additive="base">
                                        <p:cTn id="38" dur="250" fill="hold"/>
                                        <p:tgtEl>
                                          <p:spTgt spid="3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4" grpId="0"/>
      <p:bldP spid="35" grpId="0"/>
      <p:bldP spid="3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6103" y="2044222"/>
            <a:ext cx="3520745" cy="2537680"/>
          </a:xfrm>
          <a:prstGeom prst="rect">
            <a:avLst/>
          </a:prstGeom>
        </p:spPr>
      </p:pic>
      <p:pic>
        <p:nvPicPr>
          <p:cNvPr id="6" name="Picture 5"/>
          <p:cNvPicPr>
            <a:picLocks noChangeAspect="1"/>
          </p:cNvPicPr>
          <p:nvPr/>
        </p:nvPicPr>
        <p:blipFill>
          <a:blip r:embed="rId3"/>
          <a:stretch>
            <a:fillRect/>
          </a:stretch>
        </p:blipFill>
        <p:spPr>
          <a:xfrm>
            <a:off x="5156176" y="526911"/>
            <a:ext cx="2057578" cy="2598645"/>
          </a:xfrm>
          <a:prstGeom prst="rect">
            <a:avLst/>
          </a:prstGeom>
        </p:spPr>
      </p:pic>
      <p:pic>
        <p:nvPicPr>
          <p:cNvPr id="7" name="Picture 6"/>
          <p:cNvPicPr>
            <a:picLocks noChangeAspect="1"/>
          </p:cNvPicPr>
          <p:nvPr/>
        </p:nvPicPr>
        <p:blipFill>
          <a:blip r:embed="rId4"/>
          <a:stretch>
            <a:fillRect/>
          </a:stretch>
        </p:blipFill>
        <p:spPr>
          <a:xfrm>
            <a:off x="8207800" y="139295"/>
            <a:ext cx="3730150" cy="3809853"/>
          </a:xfrm>
          <a:prstGeom prst="rect">
            <a:avLst/>
          </a:prstGeom>
        </p:spPr>
      </p:pic>
      <p:pic>
        <p:nvPicPr>
          <p:cNvPr id="8" name="Picture 7"/>
          <p:cNvPicPr>
            <a:picLocks noChangeAspect="1"/>
          </p:cNvPicPr>
          <p:nvPr/>
        </p:nvPicPr>
        <p:blipFill>
          <a:blip r:embed="rId5"/>
          <a:stretch>
            <a:fillRect/>
          </a:stretch>
        </p:blipFill>
        <p:spPr>
          <a:xfrm>
            <a:off x="4138646" y="3382370"/>
            <a:ext cx="3718882" cy="3246401"/>
          </a:xfrm>
          <a:prstGeom prst="rect">
            <a:avLst/>
          </a:prstGeom>
        </p:spPr>
      </p:pic>
      <p:pic>
        <p:nvPicPr>
          <p:cNvPr id="9" name="Picture 8"/>
          <p:cNvPicPr>
            <a:picLocks noChangeAspect="1"/>
          </p:cNvPicPr>
          <p:nvPr/>
        </p:nvPicPr>
        <p:blipFill rotWithShape="1">
          <a:blip r:embed="rId6"/>
          <a:srcRect l="-909" t="25314"/>
          <a:stretch/>
        </p:blipFill>
        <p:spPr>
          <a:xfrm>
            <a:off x="7962590" y="4274095"/>
            <a:ext cx="3875726" cy="2293701"/>
          </a:xfrm>
          <a:prstGeom prst="rect">
            <a:avLst/>
          </a:prstGeom>
        </p:spPr>
      </p:pic>
      <p:sp>
        <p:nvSpPr>
          <p:cNvPr id="4" name="Title 3"/>
          <p:cNvSpPr>
            <a:spLocks noGrp="1"/>
          </p:cNvSpPr>
          <p:nvPr>
            <p:ph type="title"/>
          </p:nvPr>
        </p:nvSpPr>
        <p:spPr>
          <a:xfrm>
            <a:off x="298491" y="315182"/>
            <a:ext cx="11106686" cy="995838"/>
          </a:xfrm>
        </p:spPr>
        <p:txBody>
          <a:bodyPr/>
          <a:lstStyle/>
          <a:p>
            <a:r>
              <a:rPr lang="en-US" dirty="0" smtClean="0"/>
              <a:t>Windows APIs</a:t>
            </a:r>
            <a:endParaRPr lang="en-US" dirty="0"/>
          </a:p>
        </p:txBody>
      </p:sp>
    </p:spTree>
    <p:extLst>
      <p:ext uri="{BB962C8B-B14F-4D97-AF65-F5344CB8AC3E}">
        <p14:creationId xmlns:p14="http://schemas.microsoft.com/office/powerpoint/2010/main" val="5528159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r>
              <a:rPr lang="en-US" dirty="0"/>
              <a:t/>
            </a:r>
            <a:br>
              <a:rPr lang="en-US" dirty="0"/>
            </a:br>
            <a:r>
              <a:rPr lang="en-US" dirty="0"/>
              <a:t>Hosted Web App</a:t>
            </a:r>
          </a:p>
        </p:txBody>
      </p:sp>
    </p:spTree>
    <p:extLst>
      <p:ext uri="{BB962C8B-B14F-4D97-AF65-F5344CB8AC3E}">
        <p14:creationId xmlns:p14="http://schemas.microsoft.com/office/powerpoint/2010/main" val="255163975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Standard</a:t>
            </a:r>
            <a:endParaRPr lang="en-US" dirty="0"/>
          </a:p>
        </p:txBody>
      </p:sp>
      <p:sp>
        <p:nvSpPr>
          <p:cNvPr id="3" name="Text Placeholder 2"/>
          <p:cNvSpPr>
            <a:spLocks noGrp="1"/>
          </p:cNvSpPr>
          <p:nvPr>
            <p:ph type="body" sz="quarter" idx="10"/>
          </p:nvPr>
        </p:nvSpPr>
        <p:spPr/>
        <p:txBody>
          <a:bodyPr/>
          <a:lstStyle/>
          <a:p>
            <a:r>
              <a:rPr lang="en-US" dirty="0" smtClean="0"/>
              <a:t>Manifest for Web Apps</a:t>
            </a:r>
            <a:endParaRPr lang="en-US" dirty="0"/>
          </a:p>
        </p:txBody>
      </p:sp>
      <p:sp>
        <p:nvSpPr>
          <p:cNvPr id="4" name="Rectangle 3"/>
          <p:cNvSpPr/>
          <p:nvPr/>
        </p:nvSpPr>
        <p:spPr>
          <a:xfrm>
            <a:off x="5864805" y="205487"/>
            <a:ext cx="9576319" cy="6463308"/>
          </a:xfrm>
          <a:prstGeom prst="rect">
            <a:avLst/>
          </a:prstGeom>
        </p:spPr>
        <p:txBody>
          <a:bodyPr wrap="square">
            <a:sp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 Web App"</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short_name</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"SuperWA"</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start_url</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"http://www.example.com"</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"icons"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"tiny.png"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"70x70"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"square.png"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"150x150"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"apple-touch-icon-72x72-precomposed.png"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"72x72"</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"niceicon.png"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"128x128"</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"display"</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"standalone"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"orientation"</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"landscape"</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endParaRPr lang="en-US" sz="1600" dirty="0"/>
          </a:p>
        </p:txBody>
      </p:sp>
      <p:sp>
        <p:nvSpPr>
          <p:cNvPr id="6" name="TextBox 5"/>
          <p:cNvSpPr txBox="1"/>
          <p:nvPr/>
        </p:nvSpPr>
        <p:spPr>
          <a:xfrm>
            <a:off x="-110503" y="1800604"/>
            <a:ext cx="3897190" cy="470898"/>
          </a:xfrm>
          <a:prstGeom prst="rect">
            <a:avLst/>
          </a:prstGeom>
        </p:spPr>
        <p:txBody>
          <a:bodyPr wrap="square" lIns="137160" tIns="109728" rIns="137160" bIns="109728" rtlCol="0">
            <a:spAutoFit/>
          </a:bodyPr>
          <a:lstStyle/>
          <a:p>
            <a:pPr algn="ctr">
              <a:lnSpc>
                <a:spcPct val="90000"/>
              </a:lnSpc>
              <a:spcBef>
                <a:spcPts val="600"/>
              </a:spcBef>
            </a:pPr>
            <a:r>
              <a:rPr lang="en-US" dirty="0" err="1">
                <a:latin typeface="Segoe UI Light" charset="0"/>
                <a:cs typeface="Segoe UI Light" charset="0"/>
              </a:rPr>
              <a:t>http://w3c.github.io/manifest/</a:t>
            </a:r>
            <a:endParaRPr lang="en-US" dirty="0" err="1"/>
          </a:p>
        </p:txBody>
      </p:sp>
    </p:spTree>
    <p:extLst>
      <p:ext uri="{BB962C8B-B14F-4D97-AF65-F5344CB8AC3E}">
        <p14:creationId xmlns:p14="http://schemas.microsoft.com/office/powerpoint/2010/main" val="234351845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962024"/>
            <a:ext cx="17183100" cy="9658351"/>
          </a:xfrm>
          <a:prstGeom prst="rect">
            <a:avLst/>
          </a:prstGeom>
          <a:blipFill dpi="0" rotWithShape="1">
            <a:blip r:embed="rId3"/>
            <a:srcRect/>
            <a:tile tx="1390650" ty="0" sx="95000" sy="9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12051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a:t>
            </a:r>
            <a:br>
              <a:rPr lang="en-US" dirty="0" smtClean="0"/>
            </a:br>
            <a:r>
              <a:rPr lang="en-US" dirty="0" err="1" smtClean="0"/>
              <a:t>ManifoldJS</a:t>
            </a:r>
            <a:endParaRPr lang="en-US" dirty="0"/>
          </a:p>
        </p:txBody>
      </p:sp>
    </p:spTree>
    <p:extLst>
      <p:ext uri="{BB962C8B-B14F-4D97-AF65-F5344CB8AC3E}">
        <p14:creationId xmlns:p14="http://schemas.microsoft.com/office/powerpoint/2010/main" val="352560536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32302"/>
          </a:xfrm>
        </p:spPr>
        <p:txBody>
          <a:bodyPr/>
          <a:lstStyle/>
          <a:p>
            <a:r>
              <a:rPr lang="en-US" dirty="0"/>
              <a:t>Microsoft Edge: </a:t>
            </a:r>
            <a:r>
              <a:rPr lang="en-US" sz="3600" dirty="0">
                <a:hlinkClick r:id="rId2"/>
              </a:rPr>
              <a:t>dev.modern.ie</a:t>
            </a:r>
            <a:r>
              <a:rPr lang="en-US" sz="3600" dirty="0"/>
              <a:t> </a:t>
            </a:r>
            <a:endParaRPr lang="en-US" dirty="0"/>
          </a:p>
          <a:p>
            <a:r>
              <a:rPr lang="en-US" dirty="0"/>
              <a:t>Web App Platform: </a:t>
            </a:r>
            <a:r>
              <a:rPr lang="en-US" sz="3600" dirty="0">
                <a:hlinkClick r:id="rId3"/>
              </a:rPr>
              <a:t>http://dev.windows.com</a:t>
            </a:r>
            <a:r>
              <a:rPr lang="en-US" sz="3600" dirty="0"/>
              <a:t>  </a:t>
            </a:r>
          </a:p>
          <a:p>
            <a:r>
              <a:rPr lang="en-US" dirty="0"/>
              <a:t>Cordova: </a:t>
            </a:r>
            <a:r>
              <a:rPr lang="en-US" u="sng" dirty="0">
                <a:hlinkClick r:id="rId4"/>
              </a:rPr>
              <a:t>aka.ms/</a:t>
            </a:r>
            <a:r>
              <a:rPr lang="en-US" u="sng" dirty="0" err="1">
                <a:hlinkClick r:id="rId4"/>
              </a:rPr>
              <a:t>cordova</a:t>
            </a:r>
            <a:endParaRPr lang="en-US" dirty="0"/>
          </a:p>
          <a:p>
            <a:r>
              <a:rPr lang="en-US" dirty="0" smtClean="0"/>
              <a:t>Manifoldjs: </a:t>
            </a:r>
            <a:r>
              <a:rPr lang="en-US" sz="3921" u="sng" dirty="0" smtClean="0">
                <a:latin typeface="+mj-lt"/>
                <a:hlinkClick r:id="rId5"/>
              </a:rPr>
              <a:t>www.manifoldjs.com</a:t>
            </a:r>
            <a:r>
              <a:rPr lang="en-US" sz="3921" u="sng" dirty="0" smtClean="0">
                <a:latin typeface="+mj-lt"/>
              </a:rPr>
              <a:t> </a:t>
            </a:r>
          </a:p>
          <a:p>
            <a:r>
              <a:rPr lang="en-US" sz="3921" dirty="0" smtClean="0">
                <a:latin typeface="+mj-lt"/>
              </a:rPr>
              <a:t>Project Westminster:</a:t>
            </a:r>
            <a:r>
              <a:rPr lang="en-US" sz="3921" u="sng" dirty="0" smtClean="0">
                <a:latin typeface="+mj-lt"/>
              </a:rPr>
              <a:t> </a:t>
            </a:r>
            <a:r>
              <a:rPr lang="en-US" dirty="0">
                <a:hlinkClick r:id="rId6"/>
              </a:rPr>
              <a:t>http://blogs.windows.com/buildingapps/2015/07/06/project-westminster-in-a-nutshell</a:t>
            </a:r>
            <a:r>
              <a:rPr lang="en-US" smtClean="0">
                <a:hlinkClick r:id="rId6"/>
              </a:rPr>
              <a:t>/</a:t>
            </a:r>
            <a:r>
              <a:rPr lang="en-US" smtClean="0"/>
              <a:t> </a:t>
            </a:r>
          </a:p>
          <a:p>
            <a:endParaRPr lang="en-US" sz="3921" u="sng" dirty="0">
              <a:latin typeface="+mj-lt"/>
            </a:endParaRPr>
          </a:p>
        </p:txBody>
      </p:sp>
      <p:sp>
        <p:nvSpPr>
          <p:cNvPr id="3" name="Title 2"/>
          <p:cNvSpPr>
            <a:spLocks noGrp="1"/>
          </p:cNvSpPr>
          <p:nvPr>
            <p:ph type="title"/>
          </p:nvPr>
        </p:nvSpPr>
        <p:spPr/>
        <p:txBody>
          <a:bodyPr/>
          <a:lstStyle/>
          <a:p>
            <a:r>
              <a:rPr lang="en-US" dirty="0" smtClean="0"/>
              <a:t>Going further….</a:t>
            </a:r>
            <a:endParaRPr lang="en-US" dirty="0"/>
          </a:p>
        </p:txBody>
      </p:sp>
    </p:spTree>
    <p:extLst>
      <p:ext uri="{BB962C8B-B14F-4D97-AF65-F5344CB8AC3E}">
        <p14:creationId xmlns:p14="http://schemas.microsoft.com/office/powerpoint/2010/main" val="423822705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448732"/>
            <a:ext cx="12192000" cy="1960537"/>
          </a:xfrm>
          <a:prstGeom prst="rect">
            <a:avLst/>
          </a:prstGeom>
          <a:noFill/>
        </p:spPr>
        <p:txBody>
          <a:bodyPr wrap="square" lIns="137160" tIns="109728" rIns="137160" bIns="109728" rtlCol="0">
            <a:spAutoFit/>
          </a:bodyPr>
          <a:lstStyle/>
          <a:p>
            <a:pPr algn="ctr">
              <a:lnSpc>
                <a:spcPct val="90000"/>
              </a:lnSpc>
              <a:spcBef>
                <a:spcPts val="600"/>
              </a:spcBef>
            </a:pPr>
            <a:r>
              <a:rPr lang="en-US" sz="6000" b="1" dirty="0" smtClean="0">
                <a:solidFill>
                  <a:prstClr val="white"/>
                </a:solidFill>
                <a:latin typeface="Segoe UI Light"/>
              </a:rPr>
              <a:t>Trillions </a:t>
            </a:r>
          </a:p>
          <a:p>
            <a:pPr algn="ctr">
              <a:lnSpc>
                <a:spcPct val="90000"/>
              </a:lnSpc>
              <a:spcBef>
                <a:spcPts val="600"/>
              </a:spcBef>
            </a:pPr>
            <a:r>
              <a:rPr lang="en-US" sz="6000" b="1" dirty="0" smtClean="0">
                <a:solidFill>
                  <a:prstClr val="white"/>
                </a:solidFill>
                <a:latin typeface="Segoe UI Light"/>
              </a:rPr>
              <a:t>of URLs crawled every day</a:t>
            </a:r>
            <a:endParaRPr lang="en-US" sz="6000" b="1" dirty="0">
              <a:solidFill>
                <a:prstClr val="white"/>
              </a:solidFill>
              <a:latin typeface="Segoe UI Light"/>
            </a:endParaRPr>
          </a:p>
        </p:txBody>
      </p:sp>
      <p:sp>
        <p:nvSpPr>
          <p:cNvPr id="5" name="Rectangle 4"/>
          <p:cNvSpPr/>
          <p:nvPr/>
        </p:nvSpPr>
        <p:spPr>
          <a:xfrm>
            <a:off x="1846555" y="3340223"/>
            <a:ext cx="8629095" cy="1069046"/>
          </a:xfrm>
          <a:prstGeom prst="rect">
            <a:avLst/>
          </a:prstGeom>
          <a:solidFill>
            <a:srgbClr val="00BCF2"/>
          </a:solidFill>
          <a:ln w="12700" cap="flat" cmpd="sng" algn="ctr">
            <a:noFill/>
            <a:prstDash val="solid"/>
            <a:miter lim="800000"/>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smtClean="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29563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br>
              <a:rPr lang="en-US" dirty="0" smtClean="0"/>
            </a:br>
            <a:r>
              <a:rPr lang="en-US" dirty="0" smtClean="0"/>
              <a:t/>
            </a:r>
            <a:br>
              <a:rPr lang="en-US" dirty="0" smtClean="0"/>
            </a:br>
            <a:r>
              <a:rPr lang="en-US" dirty="0" smtClean="0"/>
              <a:t>Questions ?</a:t>
            </a:r>
            <a:endParaRPr lang="en-US" dirty="0"/>
          </a:p>
        </p:txBody>
      </p:sp>
    </p:spTree>
    <p:extLst>
      <p:ext uri="{BB962C8B-B14F-4D97-AF65-F5344CB8AC3E}">
        <p14:creationId xmlns:p14="http://schemas.microsoft.com/office/powerpoint/2010/main" val="257565578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3733800" y="2617425"/>
            <a:ext cx="4571264" cy="3835155"/>
            <a:chOff x="4034172" y="2895600"/>
            <a:chExt cx="4298788" cy="3606555"/>
          </a:xfrm>
        </p:grpSpPr>
        <p:sp>
          <p:nvSpPr>
            <p:cNvPr id="92" name="Rectangle 91"/>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3" name="Rectangle 92"/>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4"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5"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6"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7" name="Rectangle 96"/>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11" name="Oval 110"/>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sp>
          <p:nvSpPr>
            <p:cNvPr id="112" name="Oval 111"/>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grpSp>
      <p:sp>
        <p:nvSpPr>
          <p:cNvPr id="113" name="Rectangle 112"/>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14" name="TextBox 113"/>
          <p:cNvSpPr txBox="1"/>
          <p:nvPr/>
        </p:nvSpPr>
        <p:spPr>
          <a:xfrm>
            <a:off x="3902189" y="3124200"/>
            <a:ext cx="4235168" cy="400110"/>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Trident</a:t>
            </a:r>
          </a:p>
        </p:txBody>
      </p:sp>
      <p:cxnSp>
        <p:nvCxnSpPr>
          <p:cNvPr id="88" name="Straight Connector 87"/>
          <p:cNvCxnSpPr>
            <a:endCxn id="136"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0" name="TextBox 89"/>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grpSp>
        <p:nvGrpSpPr>
          <p:cNvPr id="98" name="Group 97"/>
          <p:cNvGrpSpPr/>
          <p:nvPr/>
        </p:nvGrpSpPr>
        <p:grpSpPr>
          <a:xfrm>
            <a:off x="1842754" y="1336308"/>
            <a:ext cx="290847" cy="290899"/>
            <a:chOff x="2240339" y="3733800"/>
            <a:chExt cx="290846" cy="290899"/>
          </a:xfrm>
        </p:grpSpPr>
        <p:sp>
          <p:nvSpPr>
            <p:cNvPr id="99" name="Oval 9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0" name="TextBox 9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3</a:t>
              </a:r>
              <a:endParaRPr lang="en-US" sz="1400" dirty="0">
                <a:solidFill>
                  <a:srgbClr val="737373"/>
                </a:solidFill>
              </a:endParaRPr>
            </a:p>
          </p:txBody>
        </p:sp>
      </p:grpSp>
      <p:grpSp>
        <p:nvGrpSpPr>
          <p:cNvPr id="101" name="Group 100"/>
          <p:cNvGrpSpPr/>
          <p:nvPr/>
        </p:nvGrpSpPr>
        <p:grpSpPr>
          <a:xfrm>
            <a:off x="2362201" y="1336308"/>
            <a:ext cx="290847" cy="290899"/>
            <a:chOff x="2240339" y="3733800"/>
            <a:chExt cx="290846" cy="290899"/>
          </a:xfrm>
        </p:grpSpPr>
        <p:sp>
          <p:nvSpPr>
            <p:cNvPr id="102" name="Oval 10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3" name="TextBox 10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a:t>
              </a:r>
              <a:endParaRPr lang="en-US" sz="1400" dirty="0">
                <a:solidFill>
                  <a:srgbClr val="737373"/>
                </a:solidFill>
              </a:endParaRPr>
            </a:p>
          </p:txBody>
        </p:sp>
      </p:grpSp>
      <p:grpSp>
        <p:nvGrpSpPr>
          <p:cNvPr id="104" name="Group 103"/>
          <p:cNvGrpSpPr/>
          <p:nvPr/>
        </p:nvGrpSpPr>
        <p:grpSpPr>
          <a:xfrm>
            <a:off x="1219201" y="1336308"/>
            <a:ext cx="290847" cy="290899"/>
            <a:chOff x="2240339" y="3733800"/>
            <a:chExt cx="290846" cy="290899"/>
          </a:xfrm>
        </p:grpSpPr>
        <p:sp>
          <p:nvSpPr>
            <p:cNvPr id="105" name="Oval 10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6" name="TextBox 10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a:t>
              </a:r>
              <a:endParaRPr lang="en-US" sz="1400" dirty="0">
                <a:solidFill>
                  <a:srgbClr val="737373"/>
                </a:solidFill>
              </a:endParaRPr>
            </a:p>
          </p:txBody>
        </p:sp>
      </p:grpSp>
      <p:grpSp>
        <p:nvGrpSpPr>
          <p:cNvPr id="107" name="Group 106"/>
          <p:cNvGrpSpPr/>
          <p:nvPr/>
        </p:nvGrpSpPr>
        <p:grpSpPr>
          <a:xfrm>
            <a:off x="1385554" y="1336308"/>
            <a:ext cx="290847" cy="290899"/>
            <a:chOff x="2240339" y="3733800"/>
            <a:chExt cx="290846" cy="290899"/>
          </a:xfrm>
        </p:grpSpPr>
        <p:sp>
          <p:nvSpPr>
            <p:cNvPr id="108" name="Oval 10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9" name="TextBox 10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2</a:t>
              </a:r>
              <a:endParaRPr lang="en-US" sz="1400" dirty="0">
                <a:solidFill>
                  <a:srgbClr val="737373"/>
                </a:solidFill>
              </a:endParaRPr>
            </a:p>
          </p:txBody>
        </p:sp>
      </p:grpSp>
      <p:grpSp>
        <p:nvGrpSpPr>
          <p:cNvPr id="110" name="Group 109"/>
          <p:cNvGrpSpPr/>
          <p:nvPr/>
        </p:nvGrpSpPr>
        <p:grpSpPr>
          <a:xfrm>
            <a:off x="3300079" y="1336308"/>
            <a:ext cx="290847" cy="290899"/>
            <a:chOff x="2240339" y="3733800"/>
            <a:chExt cx="290846" cy="290899"/>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6" name="TextBox 11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5.5</a:t>
              </a:r>
              <a:endParaRPr lang="en-US" sz="1400" dirty="0">
                <a:solidFill>
                  <a:srgbClr val="737373"/>
                </a:solidFill>
              </a:endParaRPr>
            </a:p>
          </p:txBody>
        </p:sp>
      </p:grpSp>
      <p:grpSp>
        <p:nvGrpSpPr>
          <p:cNvPr id="118" name="Group 117"/>
          <p:cNvGrpSpPr/>
          <p:nvPr/>
        </p:nvGrpSpPr>
        <p:grpSpPr>
          <a:xfrm>
            <a:off x="3743326" y="1336308"/>
            <a:ext cx="290847" cy="290899"/>
            <a:chOff x="2240339" y="3733800"/>
            <a:chExt cx="290846" cy="290899"/>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0" name="TextBox 11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6</a:t>
              </a:r>
              <a:endParaRPr lang="en-US" sz="1400" dirty="0">
                <a:solidFill>
                  <a:srgbClr val="737373"/>
                </a:solidFill>
              </a:endParaRPr>
            </a:p>
          </p:txBody>
        </p:sp>
      </p:grpSp>
      <p:grpSp>
        <p:nvGrpSpPr>
          <p:cNvPr id="121" name="Group 120"/>
          <p:cNvGrpSpPr/>
          <p:nvPr/>
        </p:nvGrpSpPr>
        <p:grpSpPr>
          <a:xfrm>
            <a:off x="2966705" y="1336308"/>
            <a:ext cx="290847" cy="290899"/>
            <a:chOff x="2240339" y="3733800"/>
            <a:chExt cx="290846" cy="290899"/>
          </a:xfrm>
        </p:grpSpPr>
        <p:sp>
          <p:nvSpPr>
            <p:cNvPr id="122" name="Oval 12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3" name="TextBox 12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a:t>
              </a:r>
              <a:endParaRPr lang="en-US" sz="1400" dirty="0">
                <a:solidFill>
                  <a:srgbClr val="737373"/>
                </a:solidFill>
              </a:endParaRPr>
            </a:p>
          </p:txBody>
        </p:sp>
      </p:grpSp>
      <p:grpSp>
        <p:nvGrpSpPr>
          <p:cNvPr id="124" name="Group 123"/>
          <p:cNvGrpSpPr/>
          <p:nvPr/>
        </p:nvGrpSpPr>
        <p:grpSpPr>
          <a:xfrm>
            <a:off x="6567154" y="1336308"/>
            <a:ext cx="290847" cy="290899"/>
            <a:chOff x="2240339" y="3733800"/>
            <a:chExt cx="290846" cy="290899"/>
          </a:xfrm>
        </p:grpSpPr>
        <p:sp>
          <p:nvSpPr>
            <p:cNvPr id="125" name="Oval 12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6" name="TextBox 12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7</a:t>
              </a:r>
              <a:endParaRPr lang="en-US" sz="1400" dirty="0">
                <a:solidFill>
                  <a:srgbClr val="737373"/>
                </a:solidFill>
              </a:endParaRPr>
            </a:p>
          </p:txBody>
        </p:sp>
      </p:grpSp>
      <p:grpSp>
        <p:nvGrpSpPr>
          <p:cNvPr id="127" name="Group 126"/>
          <p:cNvGrpSpPr/>
          <p:nvPr/>
        </p:nvGrpSpPr>
        <p:grpSpPr>
          <a:xfrm>
            <a:off x="8243554" y="1336308"/>
            <a:ext cx="290847" cy="290899"/>
            <a:chOff x="2240339" y="3733800"/>
            <a:chExt cx="290846" cy="290899"/>
          </a:xfrm>
        </p:grpSpPr>
        <p:sp>
          <p:nvSpPr>
            <p:cNvPr id="128" name="Oval 12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9" name="TextBox 12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8</a:t>
              </a:r>
              <a:endParaRPr lang="en-US" sz="1400" dirty="0">
                <a:solidFill>
                  <a:srgbClr val="737373"/>
                </a:solidFill>
              </a:endParaRPr>
            </a:p>
          </p:txBody>
        </p:sp>
      </p:grpSp>
      <p:grpSp>
        <p:nvGrpSpPr>
          <p:cNvPr id="130" name="Group 129"/>
          <p:cNvGrpSpPr/>
          <p:nvPr/>
        </p:nvGrpSpPr>
        <p:grpSpPr>
          <a:xfrm>
            <a:off x="2671430" y="1336308"/>
            <a:ext cx="290847" cy="290899"/>
            <a:chOff x="2240339" y="3733800"/>
            <a:chExt cx="290846" cy="290899"/>
          </a:xfrm>
        </p:grpSpPr>
        <p:sp>
          <p:nvSpPr>
            <p:cNvPr id="131" name="Oval 13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2" name="TextBox 13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4.x</a:t>
              </a:r>
              <a:endParaRPr lang="en-US" sz="1400" dirty="0">
                <a:solidFill>
                  <a:srgbClr val="737373"/>
                </a:solidFill>
              </a:endParaRPr>
            </a:p>
          </p:txBody>
        </p:sp>
      </p:grpSp>
      <p:grpSp>
        <p:nvGrpSpPr>
          <p:cNvPr id="133" name="Group 132"/>
          <p:cNvGrpSpPr/>
          <p:nvPr/>
        </p:nvGrpSpPr>
        <p:grpSpPr>
          <a:xfrm>
            <a:off x="8853154" y="1336308"/>
            <a:ext cx="290847" cy="290899"/>
            <a:chOff x="2240339" y="3733800"/>
            <a:chExt cx="290846" cy="290899"/>
          </a:xfrm>
        </p:grpSpPr>
        <p:sp>
          <p:nvSpPr>
            <p:cNvPr id="134" name="Oval 13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5" name="TextBox 13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sp>
        <p:nvSpPr>
          <p:cNvPr id="136" name="Oval 135"/>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37" name="TextBox 136"/>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rgbClr val="737373"/>
                </a:solidFill>
              </a:rPr>
              <a:t>2015</a:t>
            </a:r>
          </a:p>
        </p:txBody>
      </p:sp>
      <p:grpSp>
        <p:nvGrpSpPr>
          <p:cNvPr id="138" name="Group 137"/>
          <p:cNvGrpSpPr/>
          <p:nvPr/>
        </p:nvGrpSpPr>
        <p:grpSpPr>
          <a:xfrm>
            <a:off x="8853154" y="1336308"/>
            <a:ext cx="290847" cy="290899"/>
            <a:chOff x="2240339" y="3733800"/>
            <a:chExt cx="290846" cy="290899"/>
          </a:xfrm>
        </p:grpSpPr>
        <p:sp>
          <p:nvSpPr>
            <p:cNvPr id="139" name="Oval 13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0" name="TextBox 13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grpSp>
        <p:nvGrpSpPr>
          <p:cNvPr id="141" name="Group 140"/>
          <p:cNvGrpSpPr/>
          <p:nvPr/>
        </p:nvGrpSpPr>
        <p:grpSpPr>
          <a:xfrm>
            <a:off x="9305926" y="1336308"/>
            <a:ext cx="290847" cy="290899"/>
            <a:chOff x="2240339" y="3733800"/>
            <a:chExt cx="290846" cy="290899"/>
          </a:xfrm>
        </p:grpSpPr>
        <p:sp>
          <p:nvSpPr>
            <p:cNvPr id="142" name="Oval 14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3" name="TextBox 14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10</a:t>
              </a:r>
              <a:endParaRPr lang="en-US" sz="1400" dirty="0">
                <a:solidFill>
                  <a:srgbClr val="737373"/>
                </a:solidFill>
              </a:endParaRPr>
            </a:p>
          </p:txBody>
        </p:sp>
      </p:grpSp>
      <p:grpSp>
        <p:nvGrpSpPr>
          <p:cNvPr id="144" name="Group 143"/>
          <p:cNvGrpSpPr/>
          <p:nvPr/>
        </p:nvGrpSpPr>
        <p:grpSpPr>
          <a:xfrm>
            <a:off x="9753601" y="1336308"/>
            <a:ext cx="290847" cy="290899"/>
            <a:chOff x="2240339" y="3733800"/>
            <a:chExt cx="290846" cy="290899"/>
          </a:xfrm>
        </p:grpSpPr>
        <p:sp>
          <p:nvSpPr>
            <p:cNvPr id="145" name="Oval 14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6" name="TextBox 14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11</a:t>
              </a:r>
              <a:endParaRPr lang="en-US" sz="1400" dirty="0">
                <a:solidFill>
                  <a:srgbClr val="737373"/>
                </a:solidFill>
              </a:endParaRPr>
            </a:p>
          </p:txBody>
        </p:sp>
      </p:grpSp>
    </p:spTree>
    <p:extLst>
      <p:ext uri="{BB962C8B-B14F-4D97-AF65-F5344CB8AC3E}">
        <p14:creationId xmlns:p14="http://schemas.microsoft.com/office/powerpoint/2010/main" val="48442878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228600" y="764977"/>
            <a:ext cx="375208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733800" y="2617425"/>
            <a:ext cx="4571264" cy="3835155"/>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grpSp>
      <p:sp>
        <p:nvSpPr>
          <p:cNvPr id="107" name="Rectangle 106"/>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08" name="TextBox 107"/>
          <p:cNvSpPr txBox="1"/>
          <p:nvPr/>
        </p:nvSpPr>
        <p:spPr>
          <a:xfrm>
            <a:off x="3902189" y="3124200"/>
            <a:ext cx="4235168" cy="400110"/>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Trident</a:t>
            </a:r>
          </a:p>
        </p:txBody>
      </p:sp>
      <p:pic>
        <p:nvPicPr>
          <p:cNvPr id="88" name="Picture 2" descr="http://fabspider.com/wp-content/uploads/2011/05/ie6-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233" y="1725471"/>
            <a:ext cx="581033" cy="61341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241651" y="4437572"/>
            <a:ext cx="1544012" cy="461665"/>
          </a:xfrm>
          <a:prstGeom prst="rect">
            <a:avLst/>
          </a:prstGeom>
          <a:noFill/>
        </p:spPr>
        <p:txBody>
          <a:bodyPr wrap="none" rtlCol="0">
            <a:spAutoFit/>
          </a:bodyPr>
          <a:lstStyle/>
          <a:p>
            <a:pPr defTabSz="914377"/>
            <a:r>
              <a:rPr lang="en-US" sz="2400" dirty="0">
                <a:solidFill>
                  <a:srgbClr val="737373"/>
                </a:solidFill>
                <a:latin typeface="Consolas" panose="020B0609020204030204" pitchFamily="49" charset="0"/>
                <a:cs typeface="Consolas" panose="020B0609020204030204" pitchFamily="49" charset="0"/>
              </a:rPr>
              <a:t>!DOCTYPE</a:t>
            </a:r>
            <a:endParaRPr lang="en-US" sz="1400" dirty="0">
              <a:solidFill>
                <a:srgbClr val="737373"/>
              </a:solidFill>
              <a:latin typeface="Consolas" panose="020B0609020204030204" pitchFamily="49" charset="0"/>
              <a:cs typeface="Consolas" panose="020B0609020204030204" pitchFamily="49" charset="0"/>
            </a:endParaRPr>
          </a:p>
        </p:txBody>
      </p:sp>
      <p:cxnSp>
        <p:nvCxnSpPr>
          <p:cNvPr id="53" name="Straight Connector 52"/>
          <p:cNvCxnSpPr>
            <a:endCxn id="110"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58" name="TextBox 57"/>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grpSp>
        <p:nvGrpSpPr>
          <p:cNvPr id="60" name="Group 59"/>
          <p:cNvGrpSpPr/>
          <p:nvPr/>
        </p:nvGrpSpPr>
        <p:grpSpPr>
          <a:xfrm>
            <a:off x="1842754" y="1336308"/>
            <a:ext cx="290847" cy="290899"/>
            <a:chOff x="2240339" y="3733800"/>
            <a:chExt cx="290846" cy="290899"/>
          </a:xfrm>
        </p:grpSpPr>
        <p:sp>
          <p:nvSpPr>
            <p:cNvPr id="61" name="Oval 6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2" name="TextBox 6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3</a:t>
              </a:r>
              <a:endParaRPr lang="en-US" sz="1400" dirty="0">
                <a:solidFill>
                  <a:srgbClr val="737373"/>
                </a:solidFill>
              </a:endParaRPr>
            </a:p>
          </p:txBody>
        </p:sp>
      </p:grpSp>
      <p:grpSp>
        <p:nvGrpSpPr>
          <p:cNvPr id="63" name="Group 62"/>
          <p:cNvGrpSpPr/>
          <p:nvPr/>
        </p:nvGrpSpPr>
        <p:grpSpPr>
          <a:xfrm>
            <a:off x="2362201" y="1336308"/>
            <a:ext cx="290847" cy="290899"/>
            <a:chOff x="2240339" y="3733800"/>
            <a:chExt cx="290846" cy="290899"/>
          </a:xfrm>
        </p:grpSpPr>
        <p:sp>
          <p:nvSpPr>
            <p:cNvPr id="64" name="Oval 6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5" name="TextBox 6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a:t>
              </a:r>
              <a:endParaRPr lang="en-US" sz="1400" dirty="0">
                <a:solidFill>
                  <a:srgbClr val="737373"/>
                </a:solidFill>
              </a:endParaRPr>
            </a:p>
          </p:txBody>
        </p:sp>
      </p:grpSp>
      <p:grpSp>
        <p:nvGrpSpPr>
          <p:cNvPr id="66" name="Group 65"/>
          <p:cNvGrpSpPr/>
          <p:nvPr/>
        </p:nvGrpSpPr>
        <p:grpSpPr>
          <a:xfrm>
            <a:off x="1219201" y="1336308"/>
            <a:ext cx="290847" cy="290899"/>
            <a:chOff x="2240339" y="3733800"/>
            <a:chExt cx="290846" cy="290899"/>
          </a:xfrm>
        </p:grpSpPr>
        <p:sp>
          <p:nvSpPr>
            <p:cNvPr id="67" name="Oval 6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8" name="TextBox 6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a:t>
              </a:r>
              <a:endParaRPr lang="en-US" sz="1400" dirty="0">
                <a:solidFill>
                  <a:srgbClr val="737373"/>
                </a:solidFill>
              </a:endParaRPr>
            </a:p>
          </p:txBody>
        </p:sp>
      </p:grpSp>
      <p:grpSp>
        <p:nvGrpSpPr>
          <p:cNvPr id="69" name="Group 68"/>
          <p:cNvGrpSpPr/>
          <p:nvPr/>
        </p:nvGrpSpPr>
        <p:grpSpPr>
          <a:xfrm>
            <a:off x="1385554" y="1336308"/>
            <a:ext cx="290847" cy="290899"/>
            <a:chOff x="2240339" y="3733800"/>
            <a:chExt cx="290846" cy="290899"/>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1" name="TextBox 7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2</a:t>
              </a:r>
              <a:endParaRPr lang="en-US" sz="1400" dirty="0">
                <a:solidFill>
                  <a:srgbClr val="737373"/>
                </a:solidFill>
              </a:endParaRPr>
            </a:p>
          </p:txBody>
        </p:sp>
      </p:grpSp>
      <p:grpSp>
        <p:nvGrpSpPr>
          <p:cNvPr id="72" name="Group 71"/>
          <p:cNvGrpSpPr/>
          <p:nvPr/>
        </p:nvGrpSpPr>
        <p:grpSpPr>
          <a:xfrm>
            <a:off x="3300079" y="1336308"/>
            <a:ext cx="290847" cy="290899"/>
            <a:chOff x="2240339" y="3733800"/>
            <a:chExt cx="290846" cy="290899"/>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4" name="TextBox 7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5.5</a:t>
              </a:r>
              <a:endParaRPr lang="en-US" sz="1400" dirty="0">
                <a:solidFill>
                  <a:srgbClr val="737373"/>
                </a:solidFill>
              </a:endParaRPr>
            </a:p>
          </p:txBody>
        </p:sp>
      </p:grpSp>
      <p:grpSp>
        <p:nvGrpSpPr>
          <p:cNvPr id="75" name="Group 74"/>
          <p:cNvGrpSpPr/>
          <p:nvPr/>
        </p:nvGrpSpPr>
        <p:grpSpPr>
          <a:xfrm>
            <a:off x="3743326" y="1336308"/>
            <a:ext cx="290847" cy="290899"/>
            <a:chOff x="2240339" y="3733800"/>
            <a:chExt cx="290846" cy="290899"/>
          </a:xfrm>
        </p:grpSpPr>
        <p:sp>
          <p:nvSpPr>
            <p:cNvPr id="79" name="Oval 7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0" name="TextBox 7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6</a:t>
              </a:r>
              <a:endParaRPr lang="en-US" sz="1400" dirty="0">
                <a:solidFill>
                  <a:srgbClr val="737373"/>
                </a:solidFill>
              </a:endParaRPr>
            </a:p>
          </p:txBody>
        </p:sp>
      </p:grpSp>
      <p:grpSp>
        <p:nvGrpSpPr>
          <p:cNvPr id="81" name="Group 80"/>
          <p:cNvGrpSpPr/>
          <p:nvPr/>
        </p:nvGrpSpPr>
        <p:grpSpPr>
          <a:xfrm>
            <a:off x="2966705" y="1336308"/>
            <a:ext cx="290847" cy="290899"/>
            <a:chOff x="2240339" y="3733800"/>
            <a:chExt cx="290846" cy="290899"/>
          </a:xfrm>
        </p:grpSpPr>
        <p:sp>
          <p:nvSpPr>
            <p:cNvPr id="82" name="Oval 8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3" name="TextBox 8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a:t>
              </a:r>
              <a:endParaRPr lang="en-US" sz="1400" dirty="0">
                <a:solidFill>
                  <a:srgbClr val="737373"/>
                </a:solidFill>
              </a:endParaRPr>
            </a:p>
          </p:txBody>
        </p:sp>
      </p:grpSp>
      <p:grpSp>
        <p:nvGrpSpPr>
          <p:cNvPr id="84" name="Group 83"/>
          <p:cNvGrpSpPr/>
          <p:nvPr/>
        </p:nvGrpSpPr>
        <p:grpSpPr>
          <a:xfrm>
            <a:off x="6567154" y="1336308"/>
            <a:ext cx="290847" cy="290899"/>
            <a:chOff x="2240339" y="3733800"/>
            <a:chExt cx="290846" cy="290899"/>
          </a:xfrm>
        </p:grpSpPr>
        <p:sp>
          <p:nvSpPr>
            <p:cNvPr id="85" name="Oval 8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6" name="TextBox 8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7</a:t>
              </a:r>
              <a:endParaRPr lang="en-US" sz="1400" dirty="0">
                <a:solidFill>
                  <a:srgbClr val="737373"/>
                </a:solidFill>
              </a:endParaRPr>
            </a:p>
          </p:txBody>
        </p:sp>
      </p:grpSp>
      <p:grpSp>
        <p:nvGrpSpPr>
          <p:cNvPr id="87" name="Group 86"/>
          <p:cNvGrpSpPr/>
          <p:nvPr/>
        </p:nvGrpSpPr>
        <p:grpSpPr>
          <a:xfrm>
            <a:off x="8243554" y="1336308"/>
            <a:ext cx="290847" cy="290899"/>
            <a:chOff x="2240339" y="3733800"/>
            <a:chExt cx="290846" cy="290899"/>
          </a:xfrm>
        </p:grpSpPr>
        <p:sp>
          <p:nvSpPr>
            <p:cNvPr id="91" name="Oval 9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2" name="TextBox 9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8</a:t>
              </a:r>
              <a:endParaRPr lang="en-US" sz="1400" dirty="0">
                <a:solidFill>
                  <a:srgbClr val="737373"/>
                </a:solidFill>
              </a:endParaRPr>
            </a:p>
          </p:txBody>
        </p:sp>
      </p:grpSp>
      <p:grpSp>
        <p:nvGrpSpPr>
          <p:cNvPr id="93" name="Group 92"/>
          <p:cNvGrpSpPr/>
          <p:nvPr/>
        </p:nvGrpSpPr>
        <p:grpSpPr>
          <a:xfrm>
            <a:off x="2671430" y="1336308"/>
            <a:ext cx="290847" cy="290899"/>
            <a:chOff x="2240339" y="3733800"/>
            <a:chExt cx="290846" cy="290899"/>
          </a:xfrm>
        </p:grpSpPr>
        <p:sp>
          <p:nvSpPr>
            <p:cNvPr id="94" name="Oval 9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5" name="TextBox 9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4.x</a:t>
              </a:r>
              <a:endParaRPr lang="en-US" sz="1400" dirty="0">
                <a:solidFill>
                  <a:srgbClr val="737373"/>
                </a:solidFill>
              </a:endParaRPr>
            </a:p>
          </p:txBody>
        </p:sp>
      </p:grpSp>
      <p:grpSp>
        <p:nvGrpSpPr>
          <p:cNvPr id="96" name="Group 95"/>
          <p:cNvGrpSpPr/>
          <p:nvPr/>
        </p:nvGrpSpPr>
        <p:grpSpPr>
          <a:xfrm>
            <a:off x="8853154" y="1336308"/>
            <a:ext cx="290847" cy="290899"/>
            <a:chOff x="2240339" y="3733800"/>
            <a:chExt cx="290846" cy="290899"/>
          </a:xfrm>
        </p:grpSpPr>
        <p:sp>
          <p:nvSpPr>
            <p:cNvPr id="97" name="Oval 9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9" name="TextBox 10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sp>
        <p:nvSpPr>
          <p:cNvPr id="110" name="Oval 109"/>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11" name="TextBox 110"/>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rgbClr val="737373"/>
                </a:solidFill>
              </a:rPr>
              <a:t>2015</a:t>
            </a:r>
          </a:p>
        </p:txBody>
      </p:sp>
      <p:grpSp>
        <p:nvGrpSpPr>
          <p:cNvPr id="112" name="Group 111"/>
          <p:cNvGrpSpPr/>
          <p:nvPr/>
        </p:nvGrpSpPr>
        <p:grpSpPr>
          <a:xfrm>
            <a:off x="8853154" y="1336308"/>
            <a:ext cx="290847" cy="290899"/>
            <a:chOff x="2240339" y="3733800"/>
            <a:chExt cx="290846" cy="290899"/>
          </a:xfrm>
        </p:grpSpPr>
        <p:sp>
          <p:nvSpPr>
            <p:cNvPr id="113" name="Oval 11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4" name="TextBox 11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grpSp>
        <p:nvGrpSpPr>
          <p:cNvPr id="115" name="Group 114"/>
          <p:cNvGrpSpPr/>
          <p:nvPr/>
        </p:nvGrpSpPr>
        <p:grpSpPr>
          <a:xfrm>
            <a:off x="9305926" y="1336308"/>
            <a:ext cx="290847" cy="290899"/>
            <a:chOff x="2240339" y="3733800"/>
            <a:chExt cx="290846" cy="290899"/>
          </a:xfrm>
        </p:grpSpPr>
        <p:sp>
          <p:nvSpPr>
            <p:cNvPr id="116" name="Oval 11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7" name="TextBox 11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10</a:t>
              </a:r>
              <a:endParaRPr lang="en-US" sz="1400" dirty="0">
                <a:solidFill>
                  <a:srgbClr val="737373"/>
                </a:solidFill>
              </a:endParaRPr>
            </a:p>
          </p:txBody>
        </p:sp>
      </p:grpSp>
      <p:grpSp>
        <p:nvGrpSpPr>
          <p:cNvPr id="118" name="Group 117"/>
          <p:cNvGrpSpPr/>
          <p:nvPr/>
        </p:nvGrpSpPr>
        <p:grpSpPr>
          <a:xfrm>
            <a:off x="9753601" y="1336308"/>
            <a:ext cx="290847" cy="290899"/>
            <a:chOff x="2240339" y="3733800"/>
            <a:chExt cx="290846" cy="290899"/>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0" name="TextBox 11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11</a:t>
              </a:r>
              <a:endParaRPr lang="en-US" sz="1400" dirty="0">
                <a:solidFill>
                  <a:srgbClr val="737373"/>
                </a:solidFill>
              </a:endParaRPr>
            </a:p>
          </p:txBody>
        </p:sp>
      </p:grpSp>
      <p:sp>
        <p:nvSpPr>
          <p:cNvPr id="121" name="Rectangle 120"/>
          <p:cNvSpPr/>
          <p:nvPr/>
        </p:nvSpPr>
        <p:spPr>
          <a:xfrm>
            <a:off x="3980688" y="3936114"/>
            <a:ext cx="1889901" cy="2159887"/>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Quirks</a:t>
            </a:r>
            <a:endParaRPr lang="en-US" sz="1400" dirty="0">
              <a:solidFill>
                <a:srgbClr val="737373"/>
              </a:solidFill>
              <a:cs typeface="Segoe UI Light" panose="020B0502040204020203" pitchFamily="34" charset="0"/>
            </a:endParaRPr>
          </a:p>
        </p:txBody>
      </p:sp>
      <p:sp>
        <p:nvSpPr>
          <p:cNvPr id="122" name="Rectangle 121"/>
          <p:cNvSpPr/>
          <p:nvPr/>
        </p:nvSpPr>
        <p:spPr>
          <a:xfrm>
            <a:off x="6114288" y="3936114"/>
            <a:ext cx="1889901" cy="2159887"/>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Strict</a:t>
            </a:r>
            <a:endParaRPr lang="en-US" sz="1400" dirty="0">
              <a:solidFill>
                <a:srgbClr val="737373"/>
              </a:solidFill>
              <a:cs typeface="Segoe UI Light" panose="020B0502040204020203" pitchFamily="34" charset="0"/>
            </a:endParaRPr>
          </a:p>
        </p:txBody>
      </p:sp>
      <p:sp>
        <p:nvSpPr>
          <p:cNvPr id="76" name="TextBox 75"/>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sp>
        <p:nvSpPr>
          <p:cNvPr id="78" name="TextBox 77"/>
          <p:cNvSpPr txBox="1"/>
          <p:nvPr/>
        </p:nvSpPr>
        <p:spPr>
          <a:xfrm>
            <a:off x="604923" y="354608"/>
            <a:ext cx="3490205" cy="379656"/>
          </a:xfrm>
          <a:prstGeom prst="rect">
            <a:avLst/>
          </a:prstGeom>
          <a:noFill/>
        </p:spPr>
        <p:txBody>
          <a:bodyPr wrap="square" rtlCol="0">
            <a:spAutoFit/>
          </a:bodyPr>
          <a:lstStyle/>
          <a:p>
            <a:pPr algn="r" defTabSz="914377"/>
            <a:r>
              <a:rPr lang="en-US" sz="1867"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357474027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p:cNvGrpSpPr/>
          <p:nvPr/>
        </p:nvGrpSpPr>
        <p:grpSpPr>
          <a:xfrm>
            <a:off x="3733800" y="2617425"/>
            <a:ext cx="4571264" cy="3835155"/>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grpSp>
      <p:sp>
        <p:nvSpPr>
          <p:cNvPr id="107" name="Rectangle 106"/>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08" name="TextBox 107"/>
          <p:cNvSpPr txBox="1"/>
          <p:nvPr/>
        </p:nvSpPr>
        <p:spPr>
          <a:xfrm>
            <a:off x="3902189" y="3124200"/>
            <a:ext cx="4235168" cy="400110"/>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4114800" y="4056266"/>
            <a:ext cx="1066800" cy="196353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IE5</a:t>
            </a:r>
            <a:r>
              <a:rPr lang="en-US" sz="2000" dirty="0">
                <a:solidFill>
                  <a:srgbClr val="737373"/>
                </a:solidFill>
                <a:cs typeface="Segoe UI Light" panose="020B0502040204020203" pitchFamily="34" charset="0"/>
              </a:rPr>
              <a:t> </a:t>
            </a:r>
          </a:p>
          <a:p>
            <a:pPr algn="ctr" defTabSz="914377"/>
            <a:r>
              <a:rPr lang="en-US" sz="1400" dirty="0">
                <a:solidFill>
                  <a:srgbClr val="737373"/>
                </a:solidFill>
                <a:cs typeface="Segoe UI Light" panose="020B0502040204020203" pitchFamily="34" charset="0"/>
              </a:rPr>
              <a:t>Quirks</a:t>
            </a:r>
          </a:p>
        </p:txBody>
      </p:sp>
      <p:sp>
        <p:nvSpPr>
          <p:cNvPr id="109" name="Rectangle 108"/>
          <p:cNvSpPr/>
          <p:nvPr/>
        </p:nvSpPr>
        <p:spPr>
          <a:xfrm>
            <a:off x="5452635" y="4056266"/>
            <a:ext cx="1066800" cy="196353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IE7</a:t>
            </a:r>
            <a:r>
              <a:rPr lang="en-US" sz="2000" dirty="0">
                <a:solidFill>
                  <a:srgbClr val="737373"/>
                </a:solidFill>
                <a:cs typeface="Segoe UI Light" panose="020B0502040204020203" pitchFamily="34" charset="0"/>
              </a:rPr>
              <a:t> </a:t>
            </a:r>
            <a:endParaRPr lang="en-US" sz="1051" dirty="0">
              <a:solidFill>
                <a:srgbClr val="737373"/>
              </a:solidFill>
              <a:cs typeface="Segoe UI Light" panose="020B0502040204020203" pitchFamily="34" charset="0"/>
            </a:endParaRPr>
          </a:p>
          <a:p>
            <a:pPr algn="ctr" defTabSz="914377"/>
            <a:r>
              <a:rPr lang="en-US" sz="1051" dirty="0">
                <a:solidFill>
                  <a:srgbClr val="737373"/>
                </a:solidFill>
                <a:cs typeface="Segoe UI Light" panose="020B0502040204020203" pitchFamily="34" charset="0"/>
              </a:rPr>
              <a:t>Compatibility View</a:t>
            </a:r>
          </a:p>
        </p:txBody>
      </p:sp>
      <p:sp>
        <p:nvSpPr>
          <p:cNvPr id="110" name="Rectangle 109"/>
          <p:cNvSpPr/>
          <p:nvPr/>
        </p:nvSpPr>
        <p:spPr>
          <a:xfrm>
            <a:off x="6781800" y="4056266"/>
            <a:ext cx="1066800" cy="196353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IE8</a:t>
            </a:r>
          </a:p>
          <a:p>
            <a:pPr algn="ctr" defTabSz="914377"/>
            <a:r>
              <a:rPr lang="en-US" sz="1051" dirty="0">
                <a:solidFill>
                  <a:srgbClr val="737373"/>
                </a:solidFill>
                <a:cs typeface="Segoe UI Light" panose="020B0502040204020203" pitchFamily="34" charset="0"/>
              </a:rPr>
              <a:t>Standards Mode</a:t>
            </a:r>
          </a:p>
        </p:txBody>
      </p:sp>
      <p:pic>
        <p:nvPicPr>
          <p:cNvPr id="88" name="Picture 2" descr="http://trendsupdates.com/wp-content/uploads/2010/02/ie8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413" y="1655773"/>
            <a:ext cx="726319" cy="72631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904444" y="4600545"/>
            <a:ext cx="2300630" cy="400110"/>
          </a:xfrm>
          <a:prstGeom prst="rect">
            <a:avLst/>
          </a:prstGeom>
          <a:noFill/>
        </p:spPr>
        <p:txBody>
          <a:bodyPr wrap="none" rtlCol="0">
            <a:spAutoFit/>
          </a:bodyPr>
          <a:lstStyle/>
          <a:p>
            <a:pPr defTabSz="914377"/>
            <a:r>
              <a:rPr lang="en-US" sz="2000" dirty="0">
                <a:solidFill>
                  <a:srgbClr val="737373"/>
                </a:solidFill>
                <a:latin typeface="Consolas" panose="020B0609020204030204" pitchFamily="49" charset="0"/>
                <a:cs typeface="Consolas" panose="020B0609020204030204" pitchFamily="49" charset="0"/>
              </a:rPr>
              <a:t>x-</a:t>
            </a:r>
            <a:r>
              <a:rPr lang="en-US" sz="2000" dirty="0" err="1">
                <a:solidFill>
                  <a:srgbClr val="737373"/>
                </a:solidFill>
                <a:latin typeface="Consolas" panose="020B0609020204030204" pitchFamily="49" charset="0"/>
                <a:cs typeface="Consolas" panose="020B0609020204030204" pitchFamily="49" charset="0"/>
              </a:rPr>
              <a:t>ua</a:t>
            </a:r>
            <a:r>
              <a:rPr lang="en-US" sz="2000" dirty="0">
                <a:solidFill>
                  <a:srgbClr val="737373"/>
                </a:solidFill>
                <a:latin typeface="Consolas" panose="020B0609020204030204" pitchFamily="49" charset="0"/>
                <a:cs typeface="Consolas" panose="020B0609020204030204" pitchFamily="49" charset="0"/>
              </a:rPr>
              <a:t>-compatible</a:t>
            </a:r>
            <a:endParaRPr lang="en-US" sz="1600" dirty="0">
              <a:solidFill>
                <a:srgbClr val="737373"/>
              </a:solidFill>
              <a:latin typeface="Consolas" panose="020B0609020204030204" pitchFamily="49" charset="0"/>
              <a:cs typeface="Consolas" panose="020B0609020204030204" pitchFamily="49" charset="0"/>
            </a:endParaRPr>
          </a:p>
        </p:txBody>
      </p:sp>
      <p:sp>
        <p:nvSpPr>
          <p:cNvPr id="66" name="TextBox 65"/>
          <p:cNvSpPr txBox="1"/>
          <p:nvPr/>
        </p:nvSpPr>
        <p:spPr>
          <a:xfrm>
            <a:off x="1219200" y="4167966"/>
            <a:ext cx="1544012" cy="461665"/>
          </a:xfrm>
          <a:prstGeom prst="rect">
            <a:avLst/>
          </a:prstGeom>
          <a:noFill/>
        </p:spPr>
        <p:txBody>
          <a:bodyPr wrap="none" rtlCol="0">
            <a:spAutoFit/>
          </a:bodyPr>
          <a:lstStyle/>
          <a:p>
            <a:pPr defTabSz="914377"/>
            <a:r>
              <a:rPr lang="en-US" sz="2400" dirty="0">
                <a:solidFill>
                  <a:srgbClr val="737373"/>
                </a:solidFill>
                <a:latin typeface="Consolas" panose="020B0609020204030204" pitchFamily="49" charset="0"/>
                <a:cs typeface="Consolas" panose="020B0609020204030204" pitchFamily="49" charset="0"/>
              </a:rPr>
              <a:t>!DOCTYPE</a:t>
            </a:r>
            <a:endParaRPr lang="en-US" sz="1400" dirty="0">
              <a:solidFill>
                <a:srgbClr val="737373"/>
              </a:solidFill>
              <a:latin typeface="Consolas" panose="020B0609020204030204" pitchFamily="49" charset="0"/>
              <a:cs typeface="Consolas" panose="020B0609020204030204" pitchFamily="49" charset="0"/>
            </a:endParaRPr>
          </a:p>
        </p:txBody>
      </p:sp>
      <p:cxnSp>
        <p:nvCxnSpPr>
          <p:cNvPr id="64" name="Straight Connector 63"/>
          <p:cNvCxnSpPr>
            <a:endCxn id="123"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72" name="TextBox 71"/>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grpSp>
        <p:nvGrpSpPr>
          <p:cNvPr id="73" name="Group 72"/>
          <p:cNvGrpSpPr/>
          <p:nvPr/>
        </p:nvGrpSpPr>
        <p:grpSpPr>
          <a:xfrm>
            <a:off x="1842754" y="1336308"/>
            <a:ext cx="290847" cy="290899"/>
            <a:chOff x="2240339" y="3733800"/>
            <a:chExt cx="290846" cy="290899"/>
          </a:xfrm>
        </p:grpSpPr>
        <p:sp>
          <p:nvSpPr>
            <p:cNvPr id="74" name="Oval 7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5" name="TextBox 7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3</a:t>
              </a:r>
              <a:endParaRPr lang="en-US" sz="1400" dirty="0">
                <a:solidFill>
                  <a:srgbClr val="737373"/>
                </a:solidFill>
              </a:endParaRPr>
            </a:p>
          </p:txBody>
        </p:sp>
      </p:grpSp>
      <p:grpSp>
        <p:nvGrpSpPr>
          <p:cNvPr id="79" name="Group 78"/>
          <p:cNvGrpSpPr/>
          <p:nvPr/>
        </p:nvGrpSpPr>
        <p:grpSpPr>
          <a:xfrm>
            <a:off x="2362201" y="1336308"/>
            <a:ext cx="290847" cy="290899"/>
            <a:chOff x="2240339" y="3733800"/>
            <a:chExt cx="290846" cy="290899"/>
          </a:xfrm>
        </p:grpSpPr>
        <p:sp>
          <p:nvSpPr>
            <p:cNvPr id="80" name="Oval 7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1" name="TextBox 8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a:t>
              </a:r>
              <a:endParaRPr lang="en-US" sz="1400" dirty="0">
                <a:solidFill>
                  <a:srgbClr val="737373"/>
                </a:solidFill>
              </a:endParaRPr>
            </a:p>
          </p:txBody>
        </p:sp>
      </p:grpSp>
      <p:grpSp>
        <p:nvGrpSpPr>
          <p:cNvPr id="82" name="Group 81"/>
          <p:cNvGrpSpPr/>
          <p:nvPr/>
        </p:nvGrpSpPr>
        <p:grpSpPr>
          <a:xfrm>
            <a:off x="1219201" y="1336308"/>
            <a:ext cx="290847" cy="290899"/>
            <a:chOff x="2240339" y="3733800"/>
            <a:chExt cx="290846" cy="290899"/>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4" name="TextBox 8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a:t>
              </a:r>
              <a:endParaRPr lang="en-US" sz="1400" dirty="0">
                <a:solidFill>
                  <a:srgbClr val="737373"/>
                </a:solidFill>
              </a:endParaRPr>
            </a:p>
          </p:txBody>
        </p:sp>
      </p:grpSp>
      <p:grpSp>
        <p:nvGrpSpPr>
          <p:cNvPr id="85" name="Group 84"/>
          <p:cNvGrpSpPr/>
          <p:nvPr/>
        </p:nvGrpSpPr>
        <p:grpSpPr>
          <a:xfrm>
            <a:off x="1385554" y="1336308"/>
            <a:ext cx="290847" cy="290899"/>
            <a:chOff x="2240339" y="3733800"/>
            <a:chExt cx="290846" cy="290899"/>
          </a:xfrm>
        </p:grpSpPr>
        <p:sp>
          <p:nvSpPr>
            <p:cNvPr id="86" name="Oval 8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7" name="TextBox 8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2</a:t>
              </a:r>
              <a:endParaRPr lang="en-US" sz="1400" dirty="0">
                <a:solidFill>
                  <a:srgbClr val="737373"/>
                </a:solidFill>
              </a:endParaRPr>
            </a:p>
          </p:txBody>
        </p:sp>
      </p:grpSp>
      <p:grpSp>
        <p:nvGrpSpPr>
          <p:cNvPr id="89" name="Group 88"/>
          <p:cNvGrpSpPr/>
          <p:nvPr/>
        </p:nvGrpSpPr>
        <p:grpSpPr>
          <a:xfrm>
            <a:off x="3300079" y="1336308"/>
            <a:ext cx="290847" cy="290899"/>
            <a:chOff x="2240339" y="3733800"/>
            <a:chExt cx="290846" cy="290899"/>
          </a:xfrm>
        </p:grpSpPr>
        <p:sp>
          <p:nvSpPr>
            <p:cNvPr id="90" name="Oval 8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1" name="TextBox 9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5.5</a:t>
              </a:r>
              <a:endParaRPr lang="en-US" sz="1400" dirty="0">
                <a:solidFill>
                  <a:srgbClr val="737373"/>
                </a:solidFill>
              </a:endParaRPr>
            </a:p>
          </p:txBody>
        </p:sp>
      </p:grpSp>
      <p:grpSp>
        <p:nvGrpSpPr>
          <p:cNvPr id="92" name="Group 91"/>
          <p:cNvGrpSpPr/>
          <p:nvPr/>
        </p:nvGrpSpPr>
        <p:grpSpPr>
          <a:xfrm>
            <a:off x="3743326" y="1336308"/>
            <a:ext cx="290847" cy="290899"/>
            <a:chOff x="2240339" y="3733800"/>
            <a:chExt cx="290846" cy="290899"/>
          </a:xfrm>
        </p:grpSpPr>
        <p:sp>
          <p:nvSpPr>
            <p:cNvPr id="93" name="Oval 9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4" name="TextBox 9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6</a:t>
              </a:r>
              <a:endParaRPr lang="en-US" sz="1400" dirty="0">
                <a:solidFill>
                  <a:srgbClr val="737373"/>
                </a:solidFill>
              </a:endParaRPr>
            </a:p>
          </p:txBody>
        </p:sp>
      </p:grpSp>
      <p:grpSp>
        <p:nvGrpSpPr>
          <p:cNvPr id="95" name="Group 94"/>
          <p:cNvGrpSpPr/>
          <p:nvPr/>
        </p:nvGrpSpPr>
        <p:grpSpPr>
          <a:xfrm>
            <a:off x="2966705" y="1336308"/>
            <a:ext cx="290847" cy="290899"/>
            <a:chOff x="2240339" y="3733800"/>
            <a:chExt cx="290846" cy="290899"/>
          </a:xfrm>
        </p:grpSpPr>
        <p:sp>
          <p:nvSpPr>
            <p:cNvPr id="96" name="Oval 9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7" name="TextBox 9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a:t>
              </a:r>
              <a:endParaRPr lang="en-US" sz="1400" dirty="0">
                <a:solidFill>
                  <a:srgbClr val="737373"/>
                </a:solidFill>
              </a:endParaRPr>
            </a:p>
          </p:txBody>
        </p:sp>
      </p:grpSp>
      <p:grpSp>
        <p:nvGrpSpPr>
          <p:cNvPr id="111" name="Group 110"/>
          <p:cNvGrpSpPr/>
          <p:nvPr/>
        </p:nvGrpSpPr>
        <p:grpSpPr>
          <a:xfrm>
            <a:off x="6567154" y="1336308"/>
            <a:ext cx="290847" cy="290899"/>
            <a:chOff x="2240339" y="3733800"/>
            <a:chExt cx="290846" cy="290899"/>
          </a:xfrm>
        </p:grpSpPr>
        <p:sp>
          <p:nvSpPr>
            <p:cNvPr id="112" name="Oval 11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3" name="TextBox 11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7</a:t>
              </a:r>
              <a:endParaRPr lang="en-US" sz="1400" dirty="0">
                <a:solidFill>
                  <a:srgbClr val="737373"/>
                </a:solidFill>
              </a:endParaRPr>
            </a:p>
          </p:txBody>
        </p:sp>
      </p:grpSp>
      <p:grpSp>
        <p:nvGrpSpPr>
          <p:cNvPr id="114" name="Group 113"/>
          <p:cNvGrpSpPr/>
          <p:nvPr/>
        </p:nvGrpSpPr>
        <p:grpSpPr>
          <a:xfrm>
            <a:off x="8243554" y="1336308"/>
            <a:ext cx="290847" cy="290899"/>
            <a:chOff x="2240339" y="3733800"/>
            <a:chExt cx="290846" cy="290899"/>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6" name="TextBox 11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8</a:t>
              </a:r>
              <a:endParaRPr lang="en-US" sz="1400" dirty="0">
                <a:solidFill>
                  <a:srgbClr val="737373"/>
                </a:solidFill>
              </a:endParaRPr>
            </a:p>
          </p:txBody>
        </p:sp>
      </p:grpSp>
      <p:grpSp>
        <p:nvGrpSpPr>
          <p:cNvPr id="117" name="Group 116"/>
          <p:cNvGrpSpPr/>
          <p:nvPr/>
        </p:nvGrpSpPr>
        <p:grpSpPr>
          <a:xfrm>
            <a:off x="2671430" y="1336308"/>
            <a:ext cx="290847" cy="290899"/>
            <a:chOff x="2240339" y="3733800"/>
            <a:chExt cx="290846" cy="290899"/>
          </a:xfrm>
        </p:grpSpPr>
        <p:sp>
          <p:nvSpPr>
            <p:cNvPr id="118" name="Oval 11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9" name="TextBox 11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4.x</a:t>
              </a:r>
              <a:endParaRPr lang="en-US" sz="1400" dirty="0">
                <a:solidFill>
                  <a:srgbClr val="737373"/>
                </a:solidFill>
              </a:endParaRPr>
            </a:p>
          </p:txBody>
        </p:sp>
      </p:grpSp>
      <p:grpSp>
        <p:nvGrpSpPr>
          <p:cNvPr id="120" name="Group 119"/>
          <p:cNvGrpSpPr/>
          <p:nvPr/>
        </p:nvGrpSpPr>
        <p:grpSpPr>
          <a:xfrm>
            <a:off x="8853154" y="1336308"/>
            <a:ext cx="290847" cy="290899"/>
            <a:chOff x="2240339" y="3733800"/>
            <a:chExt cx="290846" cy="290899"/>
          </a:xfrm>
        </p:grpSpPr>
        <p:sp>
          <p:nvSpPr>
            <p:cNvPr id="121" name="Oval 12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2" name="TextBox 12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sp>
        <p:nvSpPr>
          <p:cNvPr id="123" name="Oval 122"/>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24" name="TextBox 123"/>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rgbClr val="737373"/>
                </a:solidFill>
              </a:rPr>
              <a:t>2015</a:t>
            </a:r>
          </a:p>
        </p:txBody>
      </p:sp>
      <p:grpSp>
        <p:nvGrpSpPr>
          <p:cNvPr id="125" name="Group 124"/>
          <p:cNvGrpSpPr/>
          <p:nvPr/>
        </p:nvGrpSpPr>
        <p:grpSpPr>
          <a:xfrm>
            <a:off x="8853154" y="1336308"/>
            <a:ext cx="290847" cy="290899"/>
            <a:chOff x="2240339" y="3733800"/>
            <a:chExt cx="290846" cy="290899"/>
          </a:xfrm>
        </p:grpSpPr>
        <p:sp>
          <p:nvSpPr>
            <p:cNvPr id="126" name="Oval 12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7" name="TextBox 12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grpSp>
        <p:nvGrpSpPr>
          <p:cNvPr id="128" name="Group 127"/>
          <p:cNvGrpSpPr/>
          <p:nvPr/>
        </p:nvGrpSpPr>
        <p:grpSpPr>
          <a:xfrm>
            <a:off x="9305926" y="1336308"/>
            <a:ext cx="290847" cy="290899"/>
            <a:chOff x="2240339" y="3733800"/>
            <a:chExt cx="290846" cy="290899"/>
          </a:xfrm>
        </p:grpSpPr>
        <p:sp>
          <p:nvSpPr>
            <p:cNvPr id="129" name="Oval 12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0" name="TextBox 12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10</a:t>
              </a:r>
              <a:endParaRPr lang="en-US" sz="1400" dirty="0">
                <a:solidFill>
                  <a:srgbClr val="737373"/>
                </a:solidFill>
              </a:endParaRPr>
            </a:p>
          </p:txBody>
        </p:sp>
      </p:grpSp>
      <p:grpSp>
        <p:nvGrpSpPr>
          <p:cNvPr id="131" name="Group 130"/>
          <p:cNvGrpSpPr/>
          <p:nvPr/>
        </p:nvGrpSpPr>
        <p:grpSpPr>
          <a:xfrm>
            <a:off x="9753601" y="1336308"/>
            <a:ext cx="290847" cy="290899"/>
            <a:chOff x="2240339" y="3733800"/>
            <a:chExt cx="290846" cy="290899"/>
          </a:xfrm>
        </p:grpSpPr>
        <p:sp>
          <p:nvSpPr>
            <p:cNvPr id="132" name="Oval 13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3" name="TextBox 13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11</a:t>
              </a:r>
              <a:endParaRPr lang="en-US" sz="1400" dirty="0">
                <a:solidFill>
                  <a:srgbClr val="737373"/>
                </a:solidFill>
              </a:endParaRPr>
            </a:p>
          </p:txBody>
        </p:sp>
      </p:grpSp>
      <p:cxnSp>
        <p:nvCxnSpPr>
          <p:cNvPr id="76" name="Straight Connector 75"/>
          <p:cNvCxnSpPr/>
          <p:nvPr/>
        </p:nvCxnSpPr>
        <p:spPr>
          <a:xfrm>
            <a:off x="228600" y="764977"/>
            <a:ext cx="65539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612445" y="356044"/>
            <a:ext cx="1720516" cy="379656"/>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914377"/>
            <a:r>
              <a:rPr lang="en-US" sz="1867" dirty="0"/>
              <a:t>CSS2.1</a:t>
            </a:r>
          </a:p>
        </p:txBody>
      </p:sp>
      <p:cxnSp>
        <p:nvCxnSpPr>
          <p:cNvPr id="78" name="Straight Connector 77"/>
          <p:cNvCxnSpPr/>
          <p:nvPr/>
        </p:nvCxnSpPr>
        <p:spPr>
          <a:xfrm>
            <a:off x="6915963" y="762000"/>
            <a:ext cx="141699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3300518" y="354608"/>
            <a:ext cx="3490205" cy="379656"/>
          </a:xfrm>
          <a:prstGeom prst="rect">
            <a:avLst/>
          </a:prstGeom>
          <a:noFill/>
        </p:spPr>
        <p:txBody>
          <a:bodyPr wrap="square" rtlCol="0">
            <a:spAutoFit/>
          </a:bodyPr>
          <a:lstStyle/>
          <a:p>
            <a:pPr algn="r" defTabSz="914377"/>
            <a:r>
              <a:rPr lang="en-US" sz="1867"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421497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a:endCxn id="134"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842754" y="1336308"/>
            <a:ext cx="290847" cy="290899"/>
            <a:chOff x="2240339" y="3733800"/>
            <a:chExt cx="290846" cy="290899"/>
          </a:xfrm>
        </p:grpSpPr>
        <p:sp>
          <p:nvSpPr>
            <p:cNvPr id="37" name="Oval 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38" name="TextBox 3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3</a:t>
              </a:r>
              <a:endParaRPr lang="en-US" sz="1400" dirty="0">
                <a:solidFill>
                  <a:srgbClr val="737373"/>
                </a:solidFill>
              </a:endParaRPr>
            </a:p>
          </p:txBody>
        </p:sp>
      </p:grpSp>
      <p:grpSp>
        <p:nvGrpSpPr>
          <p:cNvPr id="98" name="Group 97"/>
          <p:cNvGrpSpPr/>
          <p:nvPr/>
        </p:nvGrpSpPr>
        <p:grpSpPr>
          <a:xfrm>
            <a:off x="3733800" y="2617425"/>
            <a:ext cx="4571264" cy="3835155"/>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grpSp>
      <p:sp>
        <p:nvSpPr>
          <p:cNvPr id="107" name="Rectangle 106"/>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08" name="TextBox 107"/>
          <p:cNvSpPr txBox="1"/>
          <p:nvPr/>
        </p:nvSpPr>
        <p:spPr>
          <a:xfrm>
            <a:off x="3902189" y="3124200"/>
            <a:ext cx="4235168" cy="400110"/>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4280687" y="3650277"/>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IE5</a:t>
            </a:r>
            <a:r>
              <a:rPr lang="en-US" sz="2000" dirty="0">
                <a:solidFill>
                  <a:srgbClr val="737373"/>
                </a:solidFill>
                <a:cs typeface="Segoe UI Light" panose="020B0502040204020203" pitchFamily="34" charset="0"/>
              </a:rPr>
              <a:t> </a:t>
            </a:r>
          </a:p>
          <a:p>
            <a:pPr algn="ctr" defTabSz="914377"/>
            <a:r>
              <a:rPr lang="en-US" sz="1400" dirty="0">
                <a:solidFill>
                  <a:srgbClr val="737373"/>
                </a:solidFill>
                <a:cs typeface="Segoe UI Light" panose="020B0502040204020203" pitchFamily="34" charset="0"/>
              </a:rPr>
              <a:t>Quirks</a:t>
            </a:r>
          </a:p>
        </p:txBody>
      </p:sp>
      <p:sp>
        <p:nvSpPr>
          <p:cNvPr id="109" name="Rectangle 108"/>
          <p:cNvSpPr/>
          <p:nvPr/>
        </p:nvSpPr>
        <p:spPr>
          <a:xfrm>
            <a:off x="5452635" y="3650277"/>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IE7</a:t>
            </a:r>
            <a:r>
              <a:rPr lang="en-US" sz="2000" dirty="0">
                <a:solidFill>
                  <a:srgbClr val="737373"/>
                </a:solidFill>
                <a:cs typeface="Segoe UI Light" panose="020B0502040204020203" pitchFamily="34" charset="0"/>
              </a:rPr>
              <a:t> </a:t>
            </a:r>
            <a:endParaRPr lang="en-US" sz="1051" dirty="0">
              <a:solidFill>
                <a:srgbClr val="737373"/>
              </a:solidFill>
              <a:cs typeface="Segoe UI Light" panose="020B0502040204020203" pitchFamily="34" charset="0"/>
            </a:endParaRPr>
          </a:p>
          <a:p>
            <a:pPr algn="ctr" defTabSz="914377"/>
            <a:r>
              <a:rPr lang="en-US" sz="1051" dirty="0">
                <a:solidFill>
                  <a:srgbClr val="737373"/>
                </a:solidFill>
                <a:cs typeface="Segoe UI Light" panose="020B0502040204020203" pitchFamily="34" charset="0"/>
              </a:rPr>
              <a:t>Compatibility View</a:t>
            </a:r>
          </a:p>
        </p:txBody>
      </p:sp>
      <p:sp>
        <p:nvSpPr>
          <p:cNvPr id="110" name="Rectangle 109"/>
          <p:cNvSpPr/>
          <p:nvPr/>
        </p:nvSpPr>
        <p:spPr>
          <a:xfrm>
            <a:off x="6642887" y="3650277"/>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IE8</a:t>
            </a:r>
          </a:p>
          <a:p>
            <a:pPr algn="ctr" defTabSz="914377"/>
            <a:r>
              <a:rPr lang="en-US" sz="1051" dirty="0">
                <a:solidFill>
                  <a:srgbClr val="737373"/>
                </a:solidFill>
                <a:cs typeface="Segoe UI Light" panose="020B0502040204020203" pitchFamily="34" charset="0"/>
              </a:rPr>
              <a:t>Standards Mode</a:t>
            </a:r>
          </a:p>
        </p:txBody>
      </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0541" y="1694893"/>
            <a:ext cx="564035" cy="52336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5463153" y="4967059"/>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IE9</a:t>
            </a:r>
          </a:p>
          <a:p>
            <a:pPr algn="ctr" defTabSz="914377"/>
            <a:r>
              <a:rPr lang="en-US" sz="1051" dirty="0">
                <a:solidFill>
                  <a:srgbClr val="737373"/>
                </a:solidFill>
                <a:cs typeface="Segoe UI Light" panose="020B0502040204020203" pitchFamily="34" charset="0"/>
              </a:rPr>
              <a:t>Standards Mode</a:t>
            </a:r>
          </a:p>
        </p:txBody>
      </p:sp>
      <p:sp>
        <p:nvSpPr>
          <p:cNvPr id="92" name="TextBox 91"/>
          <p:cNvSpPr txBox="1"/>
          <p:nvPr/>
        </p:nvSpPr>
        <p:spPr>
          <a:xfrm>
            <a:off x="904444" y="4600545"/>
            <a:ext cx="2300630" cy="400110"/>
          </a:xfrm>
          <a:prstGeom prst="rect">
            <a:avLst/>
          </a:prstGeom>
          <a:noFill/>
        </p:spPr>
        <p:txBody>
          <a:bodyPr wrap="none" rtlCol="0">
            <a:spAutoFit/>
          </a:bodyPr>
          <a:lstStyle/>
          <a:p>
            <a:pPr defTabSz="914377"/>
            <a:r>
              <a:rPr lang="en-US" sz="2000" dirty="0">
                <a:solidFill>
                  <a:srgbClr val="737373"/>
                </a:solidFill>
                <a:latin typeface="Consolas" panose="020B0609020204030204" pitchFamily="49" charset="0"/>
                <a:cs typeface="Consolas" panose="020B0609020204030204" pitchFamily="49" charset="0"/>
              </a:rPr>
              <a:t>x-</a:t>
            </a:r>
            <a:r>
              <a:rPr lang="en-US" sz="2000" dirty="0" err="1">
                <a:solidFill>
                  <a:srgbClr val="737373"/>
                </a:solidFill>
                <a:latin typeface="Consolas" panose="020B0609020204030204" pitchFamily="49" charset="0"/>
                <a:cs typeface="Consolas" panose="020B0609020204030204" pitchFamily="49" charset="0"/>
              </a:rPr>
              <a:t>ua</a:t>
            </a:r>
            <a:r>
              <a:rPr lang="en-US" sz="2000" dirty="0">
                <a:solidFill>
                  <a:srgbClr val="737373"/>
                </a:solidFill>
                <a:latin typeface="Consolas" panose="020B0609020204030204" pitchFamily="49" charset="0"/>
                <a:cs typeface="Consolas" panose="020B0609020204030204" pitchFamily="49" charset="0"/>
              </a:rPr>
              <a:t>-compatible</a:t>
            </a:r>
            <a:endParaRPr lang="en-US" sz="1600" dirty="0">
              <a:solidFill>
                <a:srgbClr val="737373"/>
              </a:solidFill>
              <a:latin typeface="Consolas" panose="020B0609020204030204" pitchFamily="49" charset="0"/>
              <a:cs typeface="Consolas" panose="020B0609020204030204" pitchFamily="49" charset="0"/>
            </a:endParaRPr>
          </a:p>
        </p:txBody>
      </p:sp>
      <p:sp>
        <p:nvSpPr>
          <p:cNvPr id="93" name="TextBox 92"/>
          <p:cNvSpPr txBox="1"/>
          <p:nvPr/>
        </p:nvSpPr>
        <p:spPr>
          <a:xfrm>
            <a:off x="1219200" y="4167966"/>
            <a:ext cx="1544012" cy="461665"/>
          </a:xfrm>
          <a:prstGeom prst="rect">
            <a:avLst/>
          </a:prstGeom>
          <a:noFill/>
        </p:spPr>
        <p:txBody>
          <a:bodyPr wrap="none" rtlCol="0">
            <a:spAutoFit/>
          </a:bodyPr>
          <a:lstStyle/>
          <a:p>
            <a:pPr defTabSz="914377"/>
            <a:r>
              <a:rPr lang="en-US" sz="2400" dirty="0">
                <a:solidFill>
                  <a:srgbClr val="737373"/>
                </a:solidFill>
                <a:latin typeface="Consolas" panose="020B0609020204030204" pitchFamily="49" charset="0"/>
                <a:cs typeface="Consolas" panose="020B0609020204030204" pitchFamily="49" charset="0"/>
              </a:rPr>
              <a:t>!DOCTYPE</a:t>
            </a:r>
            <a:endParaRPr lang="en-US" sz="1400" dirty="0">
              <a:solidFill>
                <a:srgbClr val="737373"/>
              </a:solidFill>
              <a:latin typeface="Consolas" panose="020B0609020204030204" pitchFamily="49" charset="0"/>
              <a:cs typeface="Consolas" panose="020B0609020204030204" pitchFamily="49" charset="0"/>
            </a:endParaRPr>
          </a:p>
        </p:txBody>
      </p:sp>
      <p:sp>
        <p:nvSpPr>
          <p:cNvPr id="72" name="Oval 71"/>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73" name="TextBox 72"/>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grpSp>
        <p:nvGrpSpPr>
          <p:cNvPr id="82" name="Group 81"/>
          <p:cNvGrpSpPr/>
          <p:nvPr/>
        </p:nvGrpSpPr>
        <p:grpSpPr>
          <a:xfrm>
            <a:off x="2362201" y="1336308"/>
            <a:ext cx="290847" cy="290899"/>
            <a:chOff x="2240339" y="3733800"/>
            <a:chExt cx="290846" cy="290899"/>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4" name="TextBox 8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a:t>
              </a:r>
              <a:endParaRPr lang="en-US" sz="1400" dirty="0">
                <a:solidFill>
                  <a:srgbClr val="737373"/>
                </a:solidFill>
              </a:endParaRPr>
            </a:p>
          </p:txBody>
        </p:sp>
      </p:grpSp>
      <p:grpSp>
        <p:nvGrpSpPr>
          <p:cNvPr id="85" name="Group 84"/>
          <p:cNvGrpSpPr/>
          <p:nvPr/>
        </p:nvGrpSpPr>
        <p:grpSpPr>
          <a:xfrm>
            <a:off x="1219201" y="1336308"/>
            <a:ext cx="290847" cy="290899"/>
            <a:chOff x="2240339" y="3733800"/>
            <a:chExt cx="290846" cy="290899"/>
          </a:xfrm>
        </p:grpSpPr>
        <p:sp>
          <p:nvSpPr>
            <p:cNvPr id="86" name="Oval 8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7" name="TextBox 8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a:t>
              </a:r>
              <a:endParaRPr lang="en-US" sz="1400" dirty="0">
                <a:solidFill>
                  <a:srgbClr val="737373"/>
                </a:solidFill>
              </a:endParaRPr>
            </a:p>
          </p:txBody>
        </p:sp>
      </p:grpSp>
      <p:grpSp>
        <p:nvGrpSpPr>
          <p:cNvPr id="88" name="Group 87"/>
          <p:cNvGrpSpPr/>
          <p:nvPr/>
        </p:nvGrpSpPr>
        <p:grpSpPr>
          <a:xfrm>
            <a:off x="1385554" y="1336308"/>
            <a:ext cx="290847" cy="290899"/>
            <a:chOff x="2240339" y="3733800"/>
            <a:chExt cx="290846" cy="290899"/>
          </a:xfrm>
        </p:grpSpPr>
        <p:sp>
          <p:nvSpPr>
            <p:cNvPr id="89" name="Oval 8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0" name="TextBox 8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2</a:t>
              </a:r>
              <a:endParaRPr lang="en-US" sz="1400" dirty="0">
                <a:solidFill>
                  <a:srgbClr val="737373"/>
                </a:solidFill>
              </a:endParaRPr>
            </a:p>
          </p:txBody>
        </p:sp>
      </p:grpSp>
      <p:grpSp>
        <p:nvGrpSpPr>
          <p:cNvPr id="91" name="Group 90"/>
          <p:cNvGrpSpPr/>
          <p:nvPr/>
        </p:nvGrpSpPr>
        <p:grpSpPr>
          <a:xfrm>
            <a:off x="3300079" y="1336308"/>
            <a:ext cx="290847" cy="290899"/>
            <a:chOff x="2240339" y="3733800"/>
            <a:chExt cx="290846" cy="290899"/>
          </a:xfrm>
        </p:grpSpPr>
        <p:sp>
          <p:nvSpPr>
            <p:cNvPr id="94" name="Oval 9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5" name="TextBox 9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5.5</a:t>
              </a:r>
              <a:endParaRPr lang="en-US" sz="1400" dirty="0">
                <a:solidFill>
                  <a:srgbClr val="737373"/>
                </a:solidFill>
              </a:endParaRPr>
            </a:p>
          </p:txBody>
        </p:sp>
      </p:grpSp>
      <p:grpSp>
        <p:nvGrpSpPr>
          <p:cNvPr id="96" name="Group 95"/>
          <p:cNvGrpSpPr/>
          <p:nvPr/>
        </p:nvGrpSpPr>
        <p:grpSpPr>
          <a:xfrm>
            <a:off x="3743326" y="1336308"/>
            <a:ext cx="290847" cy="290899"/>
            <a:chOff x="2240339" y="3733800"/>
            <a:chExt cx="290846" cy="290899"/>
          </a:xfrm>
        </p:grpSpPr>
        <p:sp>
          <p:nvSpPr>
            <p:cNvPr id="97" name="Oval 9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8" name="TextBox 11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6</a:t>
              </a:r>
              <a:endParaRPr lang="en-US" sz="1400" dirty="0">
                <a:solidFill>
                  <a:srgbClr val="737373"/>
                </a:solidFill>
              </a:endParaRPr>
            </a:p>
          </p:txBody>
        </p:sp>
      </p:grpSp>
      <p:grpSp>
        <p:nvGrpSpPr>
          <p:cNvPr id="119" name="Group 118"/>
          <p:cNvGrpSpPr/>
          <p:nvPr/>
        </p:nvGrpSpPr>
        <p:grpSpPr>
          <a:xfrm>
            <a:off x="2966705" y="1336308"/>
            <a:ext cx="290847" cy="290899"/>
            <a:chOff x="2240339" y="3733800"/>
            <a:chExt cx="290846" cy="290899"/>
          </a:xfrm>
        </p:grpSpPr>
        <p:sp>
          <p:nvSpPr>
            <p:cNvPr id="120" name="Oval 11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1" name="TextBox 12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a:t>
              </a:r>
              <a:endParaRPr lang="en-US" sz="1400" dirty="0">
                <a:solidFill>
                  <a:srgbClr val="737373"/>
                </a:solidFill>
              </a:endParaRPr>
            </a:p>
          </p:txBody>
        </p:sp>
      </p:grpSp>
      <p:grpSp>
        <p:nvGrpSpPr>
          <p:cNvPr id="122" name="Group 121"/>
          <p:cNvGrpSpPr/>
          <p:nvPr/>
        </p:nvGrpSpPr>
        <p:grpSpPr>
          <a:xfrm>
            <a:off x="6567154" y="1336308"/>
            <a:ext cx="290847" cy="290899"/>
            <a:chOff x="2240339" y="3733800"/>
            <a:chExt cx="290846" cy="290899"/>
          </a:xfrm>
        </p:grpSpPr>
        <p:sp>
          <p:nvSpPr>
            <p:cNvPr id="123" name="Oval 12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4" name="TextBox 12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7</a:t>
              </a:r>
              <a:endParaRPr lang="en-US" sz="1400" dirty="0">
                <a:solidFill>
                  <a:srgbClr val="737373"/>
                </a:solidFill>
              </a:endParaRPr>
            </a:p>
          </p:txBody>
        </p:sp>
      </p:grpSp>
      <p:grpSp>
        <p:nvGrpSpPr>
          <p:cNvPr id="125" name="Group 124"/>
          <p:cNvGrpSpPr/>
          <p:nvPr/>
        </p:nvGrpSpPr>
        <p:grpSpPr>
          <a:xfrm>
            <a:off x="8243554" y="1336308"/>
            <a:ext cx="290847" cy="290899"/>
            <a:chOff x="2240339" y="3733800"/>
            <a:chExt cx="290846" cy="290899"/>
          </a:xfrm>
        </p:grpSpPr>
        <p:sp>
          <p:nvSpPr>
            <p:cNvPr id="126" name="Oval 12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7" name="TextBox 12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8</a:t>
              </a:r>
              <a:endParaRPr lang="en-US" sz="1400" dirty="0">
                <a:solidFill>
                  <a:srgbClr val="737373"/>
                </a:solidFill>
              </a:endParaRPr>
            </a:p>
          </p:txBody>
        </p:sp>
      </p:grpSp>
      <p:grpSp>
        <p:nvGrpSpPr>
          <p:cNvPr id="128" name="Group 127"/>
          <p:cNvGrpSpPr/>
          <p:nvPr/>
        </p:nvGrpSpPr>
        <p:grpSpPr>
          <a:xfrm>
            <a:off x="2671430" y="1336308"/>
            <a:ext cx="290847" cy="290899"/>
            <a:chOff x="2240339" y="3733800"/>
            <a:chExt cx="290846" cy="290899"/>
          </a:xfrm>
        </p:grpSpPr>
        <p:sp>
          <p:nvSpPr>
            <p:cNvPr id="129" name="Oval 12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0" name="TextBox 12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4.x</a:t>
              </a:r>
              <a:endParaRPr lang="en-US" sz="1400" dirty="0">
                <a:solidFill>
                  <a:srgbClr val="737373"/>
                </a:solidFill>
              </a:endParaRPr>
            </a:p>
          </p:txBody>
        </p:sp>
      </p:grpSp>
      <p:grpSp>
        <p:nvGrpSpPr>
          <p:cNvPr id="131" name="Group 130"/>
          <p:cNvGrpSpPr/>
          <p:nvPr/>
        </p:nvGrpSpPr>
        <p:grpSpPr>
          <a:xfrm>
            <a:off x="8853154" y="1336308"/>
            <a:ext cx="290847" cy="290899"/>
            <a:chOff x="2240339" y="3733800"/>
            <a:chExt cx="290846" cy="290899"/>
          </a:xfrm>
        </p:grpSpPr>
        <p:sp>
          <p:nvSpPr>
            <p:cNvPr id="132" name="Oval 13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3" name="TextBox 13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sp>
        <p:nvSpPr>
          <p:cNvPr id="134" name="Oval 133"/>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35" name="TextBox 134"/>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rgbClr val="737373"/>
                </a:solidFill>
              </a:rPr>
              <a:t>2015</a:t>
            </a:r>
          </a:p>
        </p:txBody>
      </p:sp>
      <p:grpSp>
        <p:nvGrpSpPr>
          <p:cNvPr id="136" name="Group 135"/>
          <p:cNvGrpSpPr/>
          <p:nvPr/>
        </p:nvGrpSpPr>
        <p:grpSpPr>
          <a:xfrm>
            <a:off x="8853154" y="1336308"/>
            <a:ext cx="290847" cy="290899"/>
            <a:chOff x="2240339" y="3733800"/>
            <a:chExt cx="290846" cy="290899"/>
          </a:xfrm>
        </p:grpSpPr>
        <p:sp>
          <p:nvSpPr>
            <p:cNvPr id="137" name="Oval 1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8" name="TextBox 13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grpSp>
        <p:nvGrpSpPr>
          <p:cNvPr id="139" name="Group 138"/>
          <p:cNvGrpSpPr/>
          <p:nvPr/>
        </p:nvGrpSpPr>
        <p:grpSpPr>
          <a:xfrm>
            <a:off x="9305926" y="1336308"/>
            <a:ext cx="290847" cy="290899"/>
            <a:chOff x="2240339" y="3733800"/>
            <a:chExt cx="290846" cy="290899"/>
          </a:xfrm>
        </p:grpSpPr>
        <p:sp>
          <p:nvSpPr>
            <p:cNvPr id="140" name="Oval 13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1" name="TextBox 14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10</a:t>
              </a:r>
              <a:endParaRPr lang="en-US" sz="1400" dirty="0">
                <a:solidFill>
                  <a:srgbClr val="737373"/>
                </a:solidFill>
              </a:endParaRPr>
            </a:p>
          </p:txBody>
        </p:sp>
      </p:grpSp>
      <p:grpSp>
        <p:nvGrpSpPr>
          <p:cNvPr id="142" name="Group 141"/>
          <p:cNvGrpSpPr/>
          <p:nvPr/>
        </p:nvGrpSpPr>
        <p:grpSpPr>
          <a:xfrm>
            <a:off x="9753601" y="1336308"/>
            <a:ext cx="290847" cy="290899"/>
            <a:chOff x="2240339" y="3733800"/>
            <a:chExt cx="290846" cy="290899"/>
          </a:xfrm>
        </p:grpSpPr>
        <p:sp>
          <p:nvSpPr>
            <p:cNvPr id="143" name="Oval 14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4" name="TextBox 14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11</a:t>
              </a:r>
              <a:endParaRPr lang="en-US" sz="1400" dirty="0">
                <a:solidFill>
                  <a:srgbClr val="737373"/>
                </a:solidFill>
              </a:endParaRPr>
            </a:p>
          </p:txBody>
        </p:sp>
      </p:grpSp>
      <p:cxnSp>
        <p:nvCxnSpPr>
          <p:cNvPr id="76" name="Straight Connector 75"/>
          <p:cNvCxnSpPr/>
          <p:nvPr/>
        </p:nvCxnSpPr>
        <p:spPr>
          <a:xfrm>
            <a:off x="228600" y="764977"/>
            <a:ext cx="65539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612445" y="356044"/>
            <a:ext cx="1720516" cy="379656"/>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914377"/>
            <a:r>
              <a:rPr lang="en-US" sz="1867" dirty="0"/>
              <a:t>CSS2.1</a:t>
            </a:r>
          </a:p>
        </p:txBody>
      </p:sp>
      <p:cxnSp>
        <p:nvCxnSpPr>
          <p:cNvPr id="78" name="Straight Connector 77"/>
          <p:cNvCxnSpPr/>
          <p:nvPr/>
        </p:nvCxnSpPr>
        <p:spPr>
          <a:xfrm>
            <a:off x="6915963" y="762000"/>
            <a:ext cx="141699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458201" y="761607"/>
            <a:ext cx="105972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332960" y="123943"/>
            <a:ext cx="3111976" cy="625877"/>
          </a:xfrm>
          <a:prstGeom prst="rect">
            <a:avLst/>
          </a:prstGeom>
          <a:noFill/>
        </p:spPr>
        <p:txBody>
          <a:bodyPr wrap="square" rtlCol="0">
            <a:spAutoFit/>
          </a:bodyPr>
          <a:lstStyle/>
          <a:p>
            <a:pPr defTabSz="914377"/>
            <a:r>
              <a:rPr lang="en-US" sz="1600" dirty="0">
                <a:solidFill>
                  <a:srgbClr val="00B050"/>
                </a:solidFill>
                <a:latin typeface="Segoe UI Semilight" panose="020B0402040204020203" pitchFamily="34" charset="0"/>
                <a:cs typeface="Segoe UI Semilight" panose="020B0402040204020203" pitchFamily="34" charset="0"/>
              </a:rPr>
              <a:t/>
            </a:r>
            <a:br>
              <a:rPr lang="en-US" sz="1600" dirty="0">
                <a:solidFill>
                  <a:srgbClr val="00B050"/>
                </a:solidFill>
                <a:latin typeface="Segoe UI Semilight" panose="020B0402040204020203" pitchFamily="34" charset="0"/>
                <a:cs typeface="Segoe UI Semilight" panose="020B0402040204020203" pitchFamily="34" charset="0"/>
              </a:rPr>
            </a:br>
            <a:r>
              <a:rPr lang="en-US" sz="1867" dirty="0">
                <a:solidFill>
                  <a:srgbClr val="00B050"/>
                </a:solidFill>
                <a:latin typeface="Segoe UI Semibold" panose="020B0702040204020203" pitchFamily="34" charset="0"/>
                <a:cs typeface="Segoe UI Semibold" panose="020B0702040204020203" pitchFamily="34" charset="0"/>
              </a:rPr>
              <a:t>HTML5, SVG, ES5</a:t>
            </a:r>
          </a:p>
        </p:txBody>
      </p:sp>
      <p:sp>
        <p:nvSpPr>
          <p:cNvPr id="81" name="TextBox 80"/>
          <p:cNvSpPr txBox="1"/>
          <p:nvPr/>
        </p:nvSpPr>
        <p:spPr>
          <a:xfrm>
            <a:off x="3300518" y="354608"/>
            <a:ext cx="3490205" cy="379656"/>
          </a:xfrm>
          <a:prstGeom prst="rect">
            <a:avLst/>
          </a:prstGeom>
          <a:noFill/>
        </p:spPr>
        <p:txBody>
          <a:bodyPr wrap="square" rtlCol="0">
            <a:spAutoFit/>
          </a:bodyPr>
          <a:lstStyle/>
          <a:p>
            <a:pPr algn="r" defTabSz="914377"/>
            <a:r>
              <a:rPr lang="en-US" sz="1867"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324990791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p:cNvGrpSpPr/>
          <p:nvPr/>
        </p:nvGrpSpPr>
        <p:grpSpPr>
          <a:xfrm>
            <a:off x="3733800" y="2617425"/>
            <a:ext cx="4571264" cy="3835155"/>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grpSp>
      <p:sp>
        <p:nvSpPr>
          <p:cNvPr id="107" name="Rectangle 106"/>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08" name="TextBox 107"/>
          <p:cNvSpPr txBox="1"/>
          <p:nvPr/>
        </p:nvSpPr>
        <p:spPr>
          <a:xfrm>
            <a:off x="3902189" y="3124200"/>
            <a:ext cx="4235168" cy="400110"/>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4280687" y="3650277"/>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IE5</a:t>
            </a:r>
            <a:r>
              <a:rPr lang="en-US" sz="2000" dirty="0">
                <a:solidFill>
                  <a:srgbClr val="737373"/>
                </a:solidFill>
                <a:cs typeface="Segoe UI Light" panose="020B0502040204020203" pitchFamily="34" charset="0"/>
              </a:rPr>
              <a:t> </a:t>
            </a:r>
          </a:p>
          <a:p>
            <a:pPr algn="ctr" defTabSz="914377"/>
            <a:r>
              <a:rPr lang="en-US" sz="1400" dirty="0">
                <a:solidFill>
                  <a:srgbClr val="737373"/>
                </a:solidFill>
                <a:cs typeface="Segoe UI Light" panose="020B0502040204020203" pitchFamily="34" charset="0"/>
              </a:rPr>
              <a:t>Quirks</a:t>
            </a:r>
          </a:p>
        </p:txBody>
      </p:sp>
      <p:sp>
        <p:nvSpPr>
          <p:cNvPr id="109" name="Rectangle 108"/>
          <p:cNvSpPr/>
          <p:nvPr/>
        </p:nvSpPr>
        <p:spPr>
          <a:xfrm>
            <a:off x="5452635" y="3650277"/>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IE7</a:t>
            </a:r>
            <a:r>
              <a:rPr lang="en-US" sz="2000" dirty="0">
                <a:solidFill>
                  <a:srgbClr val="737373"/>
                </a:solidFill>
                <a:cs typeface="Segoe UI Light" panose="020B0502040204020203" pitchFamily="34" charset="0"/>
              </a:rPr>
              <a:t> </a:t>
            </a:r>
            <a:endParaRPr lang="en-US" sz="1051" dirty="0">
              <a:solidFill>
                <a:srgbClr val="737373"/>
              </a:solidFill>
              <a:cs typeface="Segoe UI Light" panose="020B0502040204020203" pitchFamily="34" charset="0"/>
            </a:endParaRPr>
          </a:p>
          <a:p>
            <a:pPr algn="ctr" defTabSz="914377"/>
            <a:r>
              <a:rPr lang="en-US" sz="1051" dirty="0">
                <a:solidFill>
                  <a:srgbClr val="737373"/>
                </a:solidFill>
                <a:cs typeface="Segoe UI Light" panose="020B0502040204020203" pitchFamily="34" charset="0"/>
              </a:rPr>
              <a:t>Compatibility View</a:t>
            </a:r>
          </a:p>
        </p:txBody>
      </p:sp>
      <p:sp>
        <p:nvSpPr>
          <p:cNvPr id="110" name="Rectangle 109"/>
          <p:cNvSpPr/>
          <p:nvPr/>
        </p:nvSpPr>
        <p:spPr>
          <a:xfrm>
            <a:off x="6642887" y="3650277"/>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IE8</a:t>
            </a:r>
          </a:p>
          <a:p>
            <a:pPr algn="ctr" defTabSz="914377"/>
            <a:r>
              <a:rPr lang="en-US" sz="1051" dirty="0">
                <a:solidFill>
                  <a:srgbClr val="737373"/>
                </a:solidFill>
                <a:cs typeface="Segoe UI Light" panose="020B0502040204020203" pitchFamily="34" charset="0"/>
              </a:rPr>
              <a:t>Standards Mode</a:t>
            </a:r>
          </a:p>
        </p:txBody>
      </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143" y="1718319"/>
            <a:ext cx="564035" cy="52336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4280687" y="4967059"/>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IE9</a:t>
            </a:r>
          </a:p>
          <a:p>
            <a:pPr algn="ctr" defTabSz="914377"/>
            <a:r>
              <a:rPr lang="en-US" sz="1051" dirty="0">
                <a:solidFill>
                  <a:srgbClr val="737373"/>
                </a:solidFill>
                <a:cs typeface="Segoe UI Light" panose="020B0502040204020203" pitchFamily="34" charset="0"/>
              </a:rPr>
              <a:t>Standards Mode</a:t>
            </a:r>
          </a:p>
        </p:txBody>
      </p:sp>
      <p:sp>
        <p:nvSpPr>
          <p:cNvPr id="80" name="Rectangle 79"/>
          <p:cNvSpPr/>
          <p:nvPr/>
        </p:nvSpPr>
        <p:spPr>
          <a:xfrm>
            <a:off x="5461787" y="4974551"/>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QME</a:t>
            </a:r>
          </a:p>
          <a:p>
            <a:pPr algn="ctr" defTabSz="914377"/>
            <a:r>
              <a:rPr lang="en-US" sz="1051" dirty="0">
                <a:solidFill>
                  <a:srgbClr val="737373"/>
                </a:solidFill>
                <a:cs typeface="Segoe UI Light" panose="020B0502040204020203" pitchFamily="34" charset="0"/>
              </a:rPr>
              <a:t>Quirks Mode Emulation</a:t>
            </a:r>
          </a:p>
        </p:txBody>
      </p:sp>
      <p:sp>
        <p:nvSpPr>
          <p:cNvPr id="81" name="Rectangle 80"/>
          <p:cNvSpPr/>
          <p:nvPr/>
        </p:nvSpPr>
        <p:spPr>
          <a:xfrm>
            <a:off x="6642887" y="4967059"/>
            <a:ext cx="1066800"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IE10</a:t>
            </a:r>
          </a:p>
          <a:p>
            <a:pPr algn="ctr" defTabSz="914377"/>
            <a:r>
              <a:rPr lang="en-US" sz="1051" dirty="0">
                <a:solidFill>
                  <a:srgbClr val="737373"/>
                </a:solidFill>
                <a:cs typeface="Segoe UI Light" panose="020B0502040204020203" pitchFamily="34" charset="0"/>
              </a:rPr>
              <a:t>Standards Mode</a:t>
            </a:r>
          </a:p>
        </p:txBody>
      </p:sp>
      <p:sp>
        <p:nvSpPr>
          <p:cNvPr id="88" name="TextBox 87"/>
          <p:cNvSpPr txBox="1"/>
          <p:nvPr/>
        </p:nvSpPr>
        <p:spPr>
          <a:xfrm>
            <a:off x="904444" y="4600545"/>
            <a:ext cx="2300630" cy="400110"/>
          </a:xfrm>
          <a:prstGeom prst="rect">
            <a:avLst/>
          </a:prstGeom>
          <a:noFill/>
        </p:spPr>
        <p:txBody>
          <a:bodyPr wrap="none" rtlCol="0">
            <a:spAutoFit/>
          </a:bodyPr>
          <a:lstStyle/>
          <a:p>
            <a:pPr defTabSz="914377"/>
            <a:r>
              <a:rPr lang="en-US" sz="2000" dirty="0">
                <a:solidFill>
                  <a:srgbClr val="737373"/>
                </a:solidFill>
                <a:latin typeface="Consolas" panose="020B0609020204030204" pitchFamily="49" charset="0"/>
                <a:cs typeface="Consolas" panose="020B0609020204030204" pitchFamily="49" charset="0"/>
              </a:rPr>
              <a:t>x-</a:t>
            </a:r>
            <a:r>
              <a:rPr lang="en-US" sz="2000" dirty="0" err="1">
                <a:solidFill>
                  <a:srgbClr val="737373"/>
                </a:solidFill>
                <a:latin typeface="Consolas" panose="020B0609020204030204" pitchFamily="49" charset="0"/>
                <a:cs typeface="Consolas" panose="020B0609020204030204" pitchFamily="49" charset="0"/>
              </a:rPr>
              <a:t>ua</a:t>
            </a:r>
            <a:r>
              <a:rPr lang="en-US" sz="2000" dirty="0">
                <a:solidFill>
                  <a:srgbClr val="737373"/>
                </a:solidFill>
                <a:latin typeface="Consolas" panose="020B0609020204030204" pitchFamily="49" charset="0"/>
                <a:cs typeface="Consolas" panose="020B0609020204030204" pitchFamily="49" charset="0"/>
              </a:rPr>
              <a:t>-compatible</a:t>
            </a:r>
            <a:endParaRPr lang="en-US" sz="1600" dirty="0">
              <a:solidFill>
                <a:srgbClr val="737373"/>
              </a:solidFill>
              <a:latin typeface="Consolas" panose="020B0609020204030204" pitchFamily="49" charset="0"/>
              <a:cs typeface="Consolas" panose="020B0609020204030204" pitchFamily="49" charset="0"/>
            </a:endParaRPr>
          </a:p>
        </p:txBody>
      </p:sp>
      <p:sp>
        <p:nvSpPr>
          <p:cNvPr id="89" name="TextBox 88"/>
          <p:cNvSpPr txBox="1"/>
          <p:nvPr/>
        </p:nvSpPr>
        <p:spPr>
          <a:xfrm>
            <a:off x="1219200" y="4167966"/>
            <a:ext cx="1544012" cy="461665"/>
          </a:xfrm>
          <a:prstGeom prst="rect">
            <a:avLst/>
          </a:prstGeom>
          <a:noFill/>
        </p:spPr>
        <p:txBody>
          <a:bodyPr wrap="none" rtlCol="0">
            <a:spAutoFit/>
          </a:bodyPr>
          <a:lstStyle/>
          <a:p>
            <a:pPr defTabSz="914377"/>
            <a:r>
              <a:rPr lang="en-US" sz="2400" dirty="0">
                <a:solidFill>
                  <a:srgbClr val="737373"/>
                </a:solidFill>
                <a:latin typeface="Consolas" panose="020B0609020204030204" pitchFamily="49" charset="0"/>
                <a:cs typeface="Consolas" panose="020B0609020204030204" pitchFamily="49" charset="0"/>
              </a:rPr>
              <a:t>!DOCTYPE</a:t>
            </a:r>
            <a:endParaRPr lang="en-US" sz="1400" dirty="0">
              <a:solidFill>
                <a:srgbClr val="737373"/>
              </a:solidFill>
              <a:latin typeface="Consolas" panose="020B0609020204030204" pitchFamily="49" charset="0"/>
              <a:cs typeface="Consolas" panose="020B0609020204030204" pitchFamily="49" charset="0"/>
            </a:endParaRPr>
          </a:p>
        </p:txBody>
      </p:sp>
      <p:cxnSp>
        <p:nvCxnSpPr>
          <p:cNvPr id="95" name="Straight Connector 94"/>
          <p:cNvCxnSpPr/>
          <p:nvPr/>
        </p:nvCxnSpPr>
        <p:spPr>
          <a:xfrm>
            <a:off x="228600" y="764977"/>
            <a:ext cx="65539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141"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84" name="TextBox 83"/>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grpSp>
        <p:nvGrpSpPr>
          <p:cNvPr id="85" name="Group 84"/>
          <p:cNvGrpSpPr/>
          <p:nvPr/>
        </p:nvGrpSpPr>
        <p:grpSpPr>
          <a:xfrm>
            <a:off x="1842754" y="1336308"/>
            <a:ext cx="290847" cy="290899"/>
            <a:chOff x="2240339" y="3733800"/>
            <a:chExt cx="290846" cy="290899"/>
          </a:xfrm>
        </p:grpSpPr>
        <p:sp>
          <p:nvSpPr>
            <p:cNvPr id="86" name="Oval 8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7" name="TextBox 8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3</a:t>
              </a:r>
              <a:endParaRPr lang="en-US" sz="1400" dirty="0">
                <a:solidFill>
                  <a:srgbClr val="737373"/>
                </a:solidFill>
              </a:endParaRPr>
            </a:p>
          </p:txBody>
        </p:sp>
      </p:grpSp>
      <p:grpSp>
        <p:nvGrpSpPr>
          <p:cNvPr id="91" name="Group 90"/>
          <p:cNvGrpSpPr/>
          <p:nvPr/>
        </p:nvGrpSpPr>
        <p:grpSpPr>
          <a:xfrm>
            <a:off x="2362201" y="1336308"/>
            <a:ext cx="290847" cy="290899"/>
            <a:chOff x="2240339" y="3733800"/>
            <a:chExt cx="290846" cy="290899"/>
          </a:xfrm>
        </p:grpSpPr>
        <p:sp>
          <p:nvSpPr>
            <p:cNvPr id="92" name="Oval 9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3" name="TextBox 9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a:t>
              </a:r>
              <a:endParaRPr lang="en-US" sz="1400" dirty="0">
                <a:solidFill>
                  <a:srgbClr val="737373"/>
                </a:solidFill>
              </a:endParaRPr>
            </a:p>
          </p:txBody>
        </p:sp>
      </p:grpSp>
      <p:grpSp>
        <p:nvGrpSpPr>
          <p:cNvPr id="94" name="Group 93"/>
          <p:cNvGrpSpPr/>
          <p:nvPr/>
        </p:nvGrpSpPr>
        <p:grpSpPr>
          <a:xfrm>
            <a:off x="1219201" y="1336308"/>
            <a:ext cx="290847" cy="290899"/>
            <a:chOff x="2240339" y="3733800"/>
            <a:chExt cx="290846" cy="290899"/>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6" name="TextBox 11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a:t>
              </a:r>
              <a:endParaRPr lang="en-US" sz="1400" dirty="0">
                <a:solidFill>
                  <a:srgbClr val="737373"/>
                </a:solidFill>
              </a:endParaRPr>
            </a:p>
          </p:txBody>
        </p:sp>
      </p:grpSp>
      <p:grpSp>
        <p:nvGrpSpPr>
          <p:cNvPr id="117" name="Group 116"/>
          <p:cNvGrpSpPr/>
          <p:nvPr/>
        </p:nvGrpSpPr>
        <p:grpSpPr>
          <a:xfrm>
            <a:off x="1385554" y="1336308"/>
            <a:ext cx="290847" cy="290899"/>
            <a:chOff x="2240339" y="3733800"/>
            <a:chExt cx="290846" cy="290899"/>
          </a:xfrm>
        </p:grpSpPr>
        <p:sp>
          <p:nvSpPr>
            <p:cNvPr id="118" name="Oval 11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9" name="TextBox 11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2</a:t>
              </a:r>
              <a:endParaRPr lang="en-US" sz="1400" dirty="0">
                <a:solidFill>
                  <a:srgbClr val="737373"/>
                </a:solidFill>
              </a:endParaRPr>
            </a:p>
          </p:txBody>
        </p:sp>
      </p:grpSp>
      <p:grpSp>
        <p:nvGrpSpPr>
          <p:cNvPr id="120" name="Group 119"/>
          <p:cNvGrpSpPr/>
          <p:nvPr/>
        </p:nvGrpSpPr>
        <p:grpSpPr>
          <a:xfrm>
            <a:off x="3300079" y="1336308"/>
            <a:ext cx="290847" cy="290899"/>
            <a:chOff x="2240339" y="3733800"/>
            <a:chExt cx="290846" cy="290899"/>
          </a:xfrm>
        </p:grpSpPr>
        <p:sp>
          <p:nvSpPr>
            <p:cNvPr id="121" name="Oval 12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2" name="TextBox 12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5.5</a:t>
              </a:r>
              <a:endParaRPr lang="en-US" sz="1400" dirty="0">
                <a:solidFill>
                  <a:srgbClr val="737373"/>
                </a:solidFill>
              </a:endParaRPr>
            </a:p>
          </p:txBody>
        </p:sp>
      </p:grpSp>
      <p:grpSp>
        <p:nvGrpSpPr>
          <p:cNvPr id="123" name="Group 122"/>
          <p:cNvGrpSpPr/>
          <p:nvPr/>
        </p:nvGrpSpPr>
        <p:grpSpPr>
          <a:xfrm>
            <a:off x="3743326" y="1336308"/>
            <a:ext cx="290847" cy="290899"/>
            <a:chOff x="2240339" y="3733800"/>
            <a:chExt cx="290846" cy="290899"/>
          </a:xfrm>
        </p:grpSpPr>
        <p:sp>
          <p:nvSpPr>
            <p:cNvPr id="124" name="Oval 12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5" name="TextBox 12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6</a:t>
              </a:r>
              <a:endParaRPr lang="en-US" sz="1400" dirty="0">
                <a:solidFill>
                  <a:srgbClr val="737373"/>
                </a:solidFill>
              </a:endParaRPr>
            </a:p>
          </p:txBody>
        </p:sp>
      </p:grpSp>
      <p:grpSp>
        <p:nvGrpSpPr>
          <p:cNvPr id="126" name="Group 125"/>
          <p:cNvGrpSpPr/>
          <p:nvPr/>
        </p:nvGrpSpPr>
        <p:grpSpPr>
          <a:xfrm>
            <a:off x="2966705" y="1336308"/>
            <a:ext cx="290847" cy="290899"/>
            <a:chOff x="2240339" y="3733800"/>
            <a:chExt cx="290846" cy="290899"/>
          </a:xfrm>
        </p:grpSpPr>
        <p:sp>
          <p:nvSpPr>
            <p:cNvPr id="127" name="Oval 12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8" name="TextBox 12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a:t>
              </a:r>
              <a:endParaRPr lang="en-US" sz="1400" dirty="0">
                <a:solidFill>
                  <a:srgbClr val="737373"/>
                </a:solidFill>
              </a:endParaRPr>
            </a:p>
          </p:txBody>
        </p:sp>
      </p:grpSp>
      <p:grpSp>
        <p:nvGrpSpPr>
          <p:cNvPr id="129" name="Group 128"/>
          <p:cNvGrpSpPr/>
          <p:nvPr/>
        </p:nvGrpSpPr>
        <p:grpSpPr>
          <a:xfrm>
            <a:off x="6567154" y="1336308"/>
            <a:ext cx="290847" cy="290899"/>
            <a:chOff x="2240339" y="3733800"/>
            <a:chExt cx="290846" cy="290899"/>
          </a:xfrm>
        </p:grpSpPr>
        <p:sp>
          <p:nvSpPr>
            <p:cNvPr id="130" name="Oval 12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1" name="TextBox 13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7</a:t>
              </a:r>
              <a:endParaRPr lang="en-US" sz="1400" dirty="0">
                <a:solidFill>
                  <a:srgbClr val="737373"/>
                </a:solidFill>
              </a:endParaRPr>
            </a:p>
          </p:txBody>
        </p:sp>
      </p:grpSp>
      <p:grpSp>
        <p:nvGrpSpPr>
          <p:cNvPr id="132" name="Group 131"/>
          <p:cNvGrpSpPr/>
          <p:nvPr/>
        </p:nvGrpSpPr>
        <p:grpSpPr>
          <a:xfrm>
            <a:off x="8243554" y="1336308"/>
            <a:ext cx="290847" cy="290899"/>
            <a:chOff x="2240339" y="3733800"/>
            <a:chExt cx="290846" cy="290899"/>
          </a:xfrm>
        </p:grpSpPr>
        <p:sp>
          <p:nvSpPr>
            <p:cNvPr id="133" name="Oval 13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4" name="TextBox 13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8</a:t>
              </a:r>
              <a:endParaRPr lang="en-US" sz="1400" dirty="0">
                <a:solidFill>
                  <a:srgbClr val="737373"/>
                </a:solidFill>
              </a:endParaRPr>
            </a:p>
          </p:txBody>
        </p:sp>
      </p:grpSp>
      <p:grpSp>
        <p:nvGrpSpPr>
          <p:cNvPr id="135" name="Group 134"/>
          <p:cNvGrpSpPr/>
          <p:nvPr/>
        </p:nvGrpSpPr>
        <p:grpSpPr>
          <a:xfrm>
            <a:off x="2671430" y="1336308"/>
            <a:ext cx="290847" cy="290899"/>
            <a:chOff x="2240339" y="3733800"/>
            <a:chExt cx="290846" cy="290899"/>
          </a:xfrm>
        </p:grpSpPr>
        <p:sp>
          <p:nvSpPr>
            <p:cNvPr id="136" name="Oval 13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7" name="TextBox 13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4.x</a:t>
              </a:r>
              <a:endParaRPr lang="en-US" sz="1400" dirty="0">
                <a:solidFill>
                  <a:srgbClr val="737373"/>
                </a:solidFill>
              </a:endParaRPr>
            </a:p>
          </p:txBody>
        </p:sp>
      </p:grpSp>
      <p:grpSp>
        <p:nvGrpSpPr>
          <p:cNvPr id="138" name="Group 137"/>
          <p:cNvGrpSpPr/>
          <p:nvPr/>
        </p:nvGrpSpPr>
        <p:grpSpPr>
          <a:xfrm>
            <a:off x="8853154" y="1336308"/>
            <a:ext cx="290847" cy="290899"/>
            <a:chOff x="2240339" y="3733800"/>
            <a:chExt cx="290846" cy="290899"/>
          </a:xfrm>
        </p:grpSpPr>
        <p:sp>
          <p:nvSpPr>
            <p:cNvPr id="139" name="Oval 13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0" name="TextBox 13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sp>
        <p:nvSpPr>
          <p:cNvPr id="141" name="Oval 140"/>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42" name="TextBox 141"/>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rgbClr val="737373"/>
                </a:solidFill>
              </a:rPr>
              <a:t>2015</a:t>
            </a:r>
          </a:p>
        </p:txBody>
      </p:sp>
      <p:grpSp>
        <p:nvGrpSpPr>
          <p:cNvPr id="143" name="Group 142"/>
          <p:cNvGrpSpPr/>
          <p:nvPr/>
        </p:nvGrpSpPr>
        <p:grpSpPr>
          <a:xfrm>
            <a:off x="8853154" y="1336308"/>
            <a:ext cx="290847" cy="290899"/>
            <a:chOff x="2240339" y="3733800"/>
            <a:chExt cx="290846" cy="290899"/>
          </a:xfrm>
        </p:grpSpPr>
        <p:sp>
          <p:nvSpPr>
            <p:cNvPr id="144" name="Oval 14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5" name="TextBox 14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grpSp>
        <p:nvGrpSpPr>
          <p:cNvPr id="146" name="Group 145"/>
          <p:cNvGrpSpPr/>
          <p:nvPr/>
        </p:nvGrpSpPr>
        <p:grpSpPr>
          <a:xfrm>
            <a:off x="9305926" y="1336308"/>
            <a:ext cx="290847" cy="290899"/>
            <a:chOff x="2240339" y="3733800"/>
            <a:chExt cx="290846" cy="290899"/>
          </a:xfrm>
        </p:grpSpPr>
        <p:sp>
          <p:nvSpPr>
            <p:cNvPr id="147" name="Oval 14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8" name="TextBox 14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10</a:t>
              </a:r>
              <a:endParaRPr lang="en-US" sz="1400" dirty="0">
                <a:solidFill>
                  <a:srgbClr val="737373"/>
                </a:solidFill>
              </a:endParaRPr>
            </a:p>
          </p:txBody>
        </p:sp>
      </p:grpSp>
      <p:grpSp>
        <p:nvGrpSpPr>
          <p:cNvPr id="149" name="Group 148"/>
          <p:cNvGrpSpPr/>
          <p:nvPr/>
        </p:nvGrpSpPr>
        <p:grpSpPr>
          <a:xfrm>
            <a:off x="9753601" y="1336308"/>
            <a:ext cx="290847" cy="290899"/>
            <a:chOff x="2240339" y="3733800"/>
            <a:chExt cx="290846" cy="290899"/>
          </a:xfrm>
        </p:grpSpPr>
        <p:sp>
          <p:nvSpPr>
            <p:cNvPr id="150" name="Oval 14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51" name="TextBox 15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11</a:t>
              </a:r>
              <a:endParaRPr lang="en-US" sz="1400" dirty="0">
                <a:solidFill>
                  <a:srgbClr val="737373"/>
                </a:solidFill>
              </a:endParaRPr>
            </a:p>
          </p:txBody>
        </p:sp>
      </p:grpSp>
      <p:sp>
        <p:nvSpPr>
          <p:cNvPr id="152" name="TextBox 151"/>
          <p:cNvSpPr txBox="1"/>
          <p:nvPr/>
        </p:nvSpPr>
        <p:spPr>
          <a:xfrm>
            <a:off x="6612445" y="356044"/>
            <a:ext cx="1720516" cy="379656"/>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914377"/>
            <a:r>
              <a:rPr lang="en-US" sz="1867" dirty="0"/>
              <a:t>CSS2.1</a:t>
            </a:r>
          </a:p>
        </p:txBody>
      </p:sp>
      <p:cxnSp>
        <p:nvCxnSpPr>
          <p:cNvPr id="153" name="Straight Connector 152"/>
          <p:cNvCxnSpPr/>
          <p:nvPr/>
        </p:nvCxnSpPr>
        <p:spPr>
          <a:xfrm>
            <a:off x="6915963" y="762000"/>
            <a:ext cx="141699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458201" y="761607"/>
            <a:ext cx="105972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8332960" y="123943"/>
            <a:ext cx="3111976" cy="625877"/>
          </a:xfrm>
          <a:prstGeom prst="rect">
            <a:avLst/>
          </a:prstGeom>
          <a:noFill/>
        </p:spPr>
        <p:txBody>
          <a:bodyPr wrap="square" rtlCol="0">
            <a:spAutoFit/>
          </a:bodyPr>
          <a:lstStyle/>
          <a:p>
            <a:pPr defTabSz="914377"/>
            <a:r>
              <a:rPr lang="en-US" sz="1600" dirty="0">
                <a:solidFill>
                  <a:srgbClr val="00B050"/>
                </a:solidFill>
                <a:latin typeface="Segoe UI Semilight" panose="020B0402040204020203" pitchFamily="34" charset="0"/>
                <a:cs typeface="Segoe UI Semilight" panose="020B0402040204020203" pitchFamily="34" charset="0"/>
              </a:rPr>
              <a:t/>
            </a:r>
            <a:br>
              <a:rPr lang="en-US" sz="1600" dirty="0">
                <a:solidFill>
                  <a:srgbClr val="00B050"/>
                </a:solidFill>
                <a:latin typeface="Segoe UI Semilight" panose="020B0402040204020203" pitchFamily="34" charset="0"/>
                <a:cs typeface="Segoe UI Semilight" panose="020B0402040204020203" pitchFamily="34" charset="0"/>
              </a:rPr>
            </a:br>
            <a:r>
              <a:rPr lang="en-US" sz="1867" dirty="0">
                <a:solidFill>
                  <a:srgbClr val="00B050"/>
                </a:solidFill>
                <a:latin typeface="Segoe UI Semibold" panose="020B0702040204020203" pitchFamily="34" charset="0"/>
                <a:cs typeface="Segoe UI Semibold" panose="020B0702040204020203" pitchFamily="34" charset="0"/>
              </a:rPr>
              <a:t>HTML5, SVG, ES5, CSS3</a:t>
            </a:r>
          </a:p>
        </p:txBody>
      </p:sp>
      <p:sp>
        <p:nvSpPr>
          <p:cNvPr id="78" name="TextBox 77"/>
          <p:cNvSpPr txBox="1"/>
          <p:nvPr/>
        </p:nvSpPr>
        <p:spPr>
          <a:xfrm>
            <a:off x="3300518" y="354608"/>
            <a:ext cx="3490205" cy="379656"/>
          </a:xfrm>
          <a:prstGeom prst="rect">
            <a:avLst/>
          </a:prstGeom>
          <a:noFill/>
        </p:spPr>
        <p:txBody>
          <a:bodyPr wrap="square" rtlCol="0">
            <a:spAutoFit/>
          </a:bodyPr>
          <a:lstStyle/>
          <a:p>
            <a:pPr algn="r" defTabSz="914377"/>
            <a:r>
              <a:rPr lang="en-US" sz="1867"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164636489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2.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10_16-9_WHITE_v04.potx [Read-Only]" id="{A7B97D28-C7C4-4CA0-97A5-D8C150146731}" vid="{928E3E1B-2D43-479A-A9EB-EDBC46C89A62}"/>
    </a:ext>
  </a:extLst>
</a:theme>
</file>

<file path=ppt/theme/theme3.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1760</Words>
  <Application>Microsoft Office PowerPoint</Application>
  <PresentationFormat>Widescreen</PresentationFormat>
  <Paragraphs>398</Paragraphs>
  <Slides>40</Slides>
  <Notes>32</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40</vt:i4>
      </vt:variant>
    </vt:vector>
  </HeadingPairs>
  <TitlesOfParts>
    <vt:vector size="54" baseType="lpstr">
      <vt:lpstr>Arial</vt:lpstr>
      <vt:lpstr>Calibri</vt:lpstr>
      <vt:lpstr>Consolas</vt:lpstr>
      <vt:lpstr>ＭＳ Ｐゴシック</vt:lpstr>
      <vt:lpstr>Myriad Pro</vt:lpstr>
      <vt:lpstr>Segoe UI</vt:lpstr>
      <vt:lpstr>Segoe UI Light</vt:lpstr>
      <vt:lpstr>Segoe UI Semibold</vt:lpstr>
      <vt:lpstr>Segoe UI Semilight</vt:lpstr>
      <vt:lpstr>Wingdings</vt:lpstr>
      <vt:lpstr>BUILD2015</vt:lpstr>
      <vt:lpstr>1_Windows 10 Brand Template 16x9</vt:lpstr>
      <vt:lpstr>12_BUILD CHARCOAL BACKGROUND</vt:lpstr>
      <vt:lpstr>4_BUILD CHARCOAL BACKGROUND</vt:lpstr>
      <vt:lpstr>Microsoft Edge and Web App Platform</vt:lpstr>
      <vt:lpstr>What is Microsoft Edge?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Chromium usage across forks</vt:lpstr>
      <vt:lpstr>IntroducingMicrosoft Edge</vt:lpstr>
      <vt:lpstr>Always up-to-date</vt:lpstr>
      <vt:lpstr>Performances</vt:lpstr>
      <vt:lpstr>Performances</vt:lpstr>
      <vt:lpstr>Security</vt:lpstr>
      <vt:lpstr>User-Agent Strings</vt:lpstr>
      <vt:lpstr>PowerPoint Presentation</vt:lpstr>
      <vt:lpstr>PowerPoint Presentation</vt:lpstr>
      <vt:lpstr>New  features</vt:lpstr>
      <vt:lpstr>Microsoft EdgeHTML</vt:lpstr>
      <vt:lpstr>status.modern.ie</vt:lpstr>
      <vt:lpstr>About:flags</vt:lpstr>
      <vt:lpstr>Windows Web Platform </vt:lpstr>
      <vt:lpstr>PowerPoint Presentation</vt:lpstr>
      <vt:lpstr>PowerPoint Presentation</vt:lpstr>
      <vt:lpstr>Packaged apps and tools investments</vt:lpstr>
      <vt:lpstr>PowerPoint Presentation</vt:lpstr>
      <vt:lpstr>WebView Control</vt:lpstr>
      <vt:lpstr>DEMO Webview</vt:lpstr>
      <vt:lpstr>PowerPoint Presentation</vt:lpstr>
      <vt:lpstr>PowerPoint Presentation</vt:lpstr>
      <vt:lpstr>Windows APIs</vt:lpstr>
      <vt:lpstr>DEMO Hosted Web App</vt:lpstr>
      <vt:lpstr>W3C Standard</vt:lpstr>
      <vt:lpstr>PowerPoint Presentation</vt:lpstr>
      <vt:lpstr>DEMO  ManifoldJS</vt:lpstr>
      <vt:lpstr>Going further….</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2015-08-19T08:40:08Z</dcterms:created>
  <dcterms:modified xsi:type="dcterms:W3CDTF">2015-09-03T14:16:23Z</dcterms:modified>
</cp:coreProperties>
</file>